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Lst>
  <p:sldSz cx="18288000" cy="10287000"/>
  <p:notesSz cx="6858000" cy="9144000"/>
  <p:embeddedFontLst>
    <p:embeddedFont>
      <p:font typeface="Montserrat Ultra-Bold" charset="1" panose="00000900000000000000"/>
      <p:regular r:id="rId57"/>
    </p:embeddedFont>
    <p:embeddedFont>
      <p:font typeface="Montserrat Classic Bold" charset="1" panose="00000800000000000000"/>
      <p:regular r:id="rId58"/>
    </p:embeddedFont>
    <p:embeddedFont>
      <p:font typeface="Montserrat" charset="1" panose="00000500000000000000"/>
      <p:regular r:id="rId59"/>
    </p:embeddedFont>
    <p:embeddedFont>
      <p:font typeface="Paytone One" charset="1" panose="00000500000000000000"/>
      <p:regular r:id="rId60"/>
    </p:embeddedFont>
    <p:embeddedFont>
      <p:font typeface="Montserrat Classic" charset="1" panose="00000500000000000000"/>
      <p:regular r:id="rId61"/>
    </p:embeddedFont>
    <p:embeddedFont>
      <p:font typeface="Montserrat Bold" charset="1" panose="000008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7.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8.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9.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2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3.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2.png" Type="http://schemas.openxmlformats.org/officeDocument/2006/relationships/image"/><Relationship Id="rId7" Target="../media/image20.png" Type="http://schemas.openxmlformats.org/officeDocument/2006/relationships/image"/><Relationship Id="rId8" Target="../media/image21.svg" Type="http://schemas.openxmlformats.org/officeDocument/2006/relationships/image"/><Relationship Id="rId9" Target="../media/image2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3.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37.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 Id="rId3" Target="../media/image40.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1.png" Type="http://schemas.openxmlformats.org/officeDocument/2006/relationships/image"/><Relationship Id="rId5" Target="../media/image12.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4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5.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4.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5.png" Type="http://schemas.openxmlformats.org/officeDocument/2006/relationships/image"/><Relationship Id="rId7" Target="../media/image46.sv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47.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48.png" Type="http://schemas.openxmlformats.org/officeDocument/2006/relationships/image"/><Relationship Id="rId7" Target="../media/image49.svg" Type="http://schemas.openxmlformats.org/officeDocument/2006/relationships/image"/><Relationship Id="rId8"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51.png" Type="http://schemas.openxmlformats.org/officeDocument/2006/relationships/image"/><Relationship Id="rId7" Target="../media/image52.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3.png" Type="http://schemas.openxmlformats.org/officeDocument/2006/relationships/image"/><Relationship Id="rId4" Target="../media/image4.sv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 Id="rId6" Target="../media/image1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5.svg" Type="http://schemas.openxmlformats.org/officeDocument/2006/relationships/image"/><Relationship Id="rId2" Target="../media/image3.png" Type="http://schemas.openxmlformats.org/officeDocument/2006/relationships/image"/><Relationship Id="rId3" Target="../media/image4.svg" Type="http://schemas.openxmlformats.org/officeDocument/2006/relationships/image"/><Relationship Id="rId4" Target="../media/image19.png" Type="http://schemas.openxmlformats.org/officeDocument/2006/relationships/image"/><Relationship Id="rId5" Target="../media/image20.png" Type="http://schemas.openxmlformats.org/officeDocument/2006/relationships/image"/><Relationship Id="rId6" Target="../media/image21.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24.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6.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178690" cy="10287000"/>
          </a:xfrm>
          <a:prstGeom prst="rect">
            <a:avLst/>
          </a:prstGeom>
          <a:solidFill>
            <a:srgbClr val="1D4355"/>
          </a:solidFill>
        </p:spPr>
      </p:sp>
      <p:sp>
        <p:nvSpPr>
          <p:cNvPr name="Freeform 3" id="3"/>
          <p:cNvSpPr/>
          <p:nvPr/>
        </p:nvSpPr>
        <p:spPr>
          <a:xfrm flipH="false" flipV="false" rot="0">
            <a:off x="7902733" y="1028700"/>
            <a:ext cx="10755541" cy="7784323"/>
          </a:xfrm>
          <a:custGeom>
            <a:avLst/>
            <a:gdLst/>
            <a:ahLst/>
            <a:cxnLst/>
            <a:rect r="r" b="b" t="t" l="l"/>
            <a:pathLst>
              <a:path h="7784323" w="10755541">
                <a:moveTo>
                  <a:pt x="0" y="0"/>
                </a:moveTo>
                <a:lnTo>
                  <a:pt x="10755541" y="0"/>
                </a:lnTo>
                <a:lnTo>
                  <a:pt x="10755541" y="7784323"/>
                </a:lnTo>
                <a:lnTo>
                  <a:pt x="0" y="778432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6432" y="8333984"/>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297551" y="-15201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054168" y="9035661"/>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529619" y="1769426"/>
            <a:ext cx="7373114" cy="6303645"/>
          </a:xfrm>
          <a:prstGeom prst="rect">
            <a:avLst/>
          </a:prstGeom>
        </p:spPr>
        <p:txBody>
          <a:bodyPr anchor="t" rtlCol="false" tIns="0" lIns="0" bIns="0" rIns="0">
            <a:spAutoFit/>
          </a:bodyPr>
          <a:lstStyle/>
          <a:p>
            <a:pPr algn="l">
              <a:lnSpc>
                <a:spcPts val="8190"/>
              </a:lnSpc>
            </a:pPr>
            <a:r>
              <a:rPr lang="en-US" sz="9000">
                <a:solidFill>
                  <a:srgbClr val="F7F7F7"/>
                </a:solidFill>
                <a:latin typeface="Montserrat Ultra-Bold"/>
              </a:rPr>
              <a:t>SERVICE API AND CONTRACT DESIGN WITH WEB SERVICES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82453" y="7876935"/>
            <a:ext cx="1711153" cy="2410065"/>
          </a:xfrm>
          <a:prstGeom prst="rect">
            <a:avLst/>
          </a:prstGeom>
          <a:solidFill>
            <a:srgbClr val="365B6D"/>
          </a:solidFill>
        </p:spPr>
      </p:sp>
      <p:sp>
        <p:nvSpPr>
          <p:cNvPr name="AutoShape 3" id="3"/>
          <p:cNvSpPr/>
          <p:nvPr/>
        </p:nvSpPr>
        <p:spPr>
          <a:xfrm rot="0">
            <a:off x="9937790" y="0"/>
            <a:ext cx="8338740" cy="10287000"/>
          </a:xfrm>
          <a:prstGeom prst="rect">
            <a:avLst/>
          </a:prstGeom>
          <a:solidFill>
            <a:srgbClr val="365B6D"/>
          </a:solidFill>
        </p:spPr>
      </p:sp>
      <p:sp>
        <p:nvSpPr>
          <p:cNvPr name="Freeform 4" id="4"/>
          <p:cNvSpPr/>
          <p:nvPr/>
        </p:nvSpPr>
        <p:spPr>
          <a:xfrm flipH="false" flipV="false" rot="0">
            <a:off x="10925629" y="9081968"/>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41508" y="-701678"/>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104900"/>
            <a:ext cx="5463204" cy="1421442"/>
          </a:xfrm>
          <a:prstGeom prst="rect">
            <a:avLst/>
          </a:prstGeom>
        </p:spPr>
        <p:txBody>
          <a:bodyPr anchor="t" rtlCol="false" tIns="0" lIns="0" bIns="0" rIns="0">
            <a:spAutoFit/>
          </a:bodyPr>
          <a:lstStyle/>
          <a:p>
            <a:pPr algn="l">
              <a:lnSpc>
                <a:spcPts val="5475"/>
              </a:lnSpc>
            </a:pPr>
            <a:r>
              <a:rPr lang="en-US" sz="5265">
                <a:solidFill>
                  <a:srgbClr val="1D4355"/>
                </a:solidFill>
                <a:latin typeface="Montserrat Classic Bold"/>
              </a:rPr>
              <a:t>4. Thiết kế Task Service</a:t>
            </a:r>
          </a:p>
        </p:txBody>
      </p:sp>
      <p:sp>
        <p:nvSpPr>
          <p:cNvPr name="TextBox 8" id="8"/>
          <p:cNvSpPr txBox="true"/>
          <p:nvPr/>
        </p:nvSpPr>
        <p:spPr>
          <a:xfrm rot="0">
            <a:off x="870976" y="3055344"/>
            <a:ext cx="8115300" cy="4930775"/>
          </a:xfrm>
          <a:prstGeom prst="rect">
            <a:avLst/>
          </a:prstGeom>
        </p:spPr>
        <p:txBody>
          <a:bodyPr anchor="t" rtlCol="false" tIns="0" lIns="0" bIns="0" rIns="0">
            <a:spAutoFit/>
          </a:bodyPr>
          <a:lstStyle/>
          <a:p>
            <a:pPr algn="just" marL="755649" indent="-377824" lvl="1">
              <a:lnSpc>
                <a:spcPts val="4899"/>
              </a:lnSpc>
              <a:buFont typeface="Arial"/>
              <a:buChar char="•"/>
            </a:pPr>
            <a:r>
              <a:rPr lang="en-US" sz="3499">
                <a:solidFill>
                  <a:srgbClr val="1D4355"/>
                </a:solidFill>
                <a:latin typeface="Montserrat"/>
              </a:rPr>
              <a:t>Chứa đựng logic quy trình công việc tích hợp được sử dụng để điều phối 1 tổ hợp dịch vụ thành phần.</a:t>
            </a:r>
          </a:p>
          <a:p>
            <a:pPr algn="just" marL="755649" indent="-377824" lvl="1">
              <a:lnSpc>
                <a:spcPts val="4899"/>
              </a:lnSpc>
              <a:buFont typeface="Arial"/>
              <a:buChar char="•"/>
            </a:pPr>
            <a:r>
              <a:rPr lang="en-US" sz="3499">
                <a:solidFill>
                  <a:srgbClr val="1D4355"/>
                </a:solidFill>
                <a:latin typeface="Montserrat"/>
              </a:rPr>
              <a:t>Dễ thiết kế hơn các dịch vụ khác.</a:t>
            </a:r>
          </a:p>
          <a:p>
            <a:pPr algn="just" marL="755649" indent="-377824" lvl="1">
              <a:lnSpc>
                <a:spcPts val="4899"/>
              </a:lnSpc>
              <a:buFont typeface="Arial"/>
              <a:buChar char="•"/>
            </a:pPr>
            <a:r>
              <a:rPr lang="en-US" sz="3499">
                <a:solidFill>
                  <a:srgbClr val="1D4355"/>
                </a:solidFill>
                <a:latin typeface="Montserrat"/>
              </a:rPr>
              <a:t>Hỗ trợ các tương tác đồng bộ và không đồng bộ.</a:t>
            </a:r>
          </a:p>
        </p:txBody>
      </p:sp>
      <p:sp>
        <p:nvSpPr>
          <p:cNvPr name="TextBox 9" id="9"/>
          <p:cNvSpPr txBox="true"/>
          <p:nvPr/>
        </p:nvSpPr>
        <p:spPr>
          <a:xfrm rot="0">
            <a:off x="10358712" y="2996422"/>
            <a:ext cx="7496896" cy="4215130"/>
          </a:xfrm>
          <a:prstGeom prst="rect">
            <a:avLst/>
          </a:prstGeom>
        </p:spPr>
        <p:txBody>
          <a:bodyPr anchor="t" rtlCol="false" tIns="0" lIns="0" bIns="0" rIns="0">
            <a:spAutoFit/>
          </a:bodyPr>
          <a:lstStyle/>
          <a:p>
            <a:pPr algn="l">
              <a:lnSpc>
                <a:spcPts val="4159"/>
              </a:lnSpc>
            </a:pPr>
            <a:r>
              <a:rPr lang="en-US" sz="3999">
                <a:solidFill>
                  <a:srgbClr val="F7F7F7"/>
                </a:solidFill>
                <a:latin typeface="Montserrat Classic Bold"/>
              </a:rPr>
              <a:t>- Nguyên tắc thiết kế:</a:t>
            </a:r>
          </a:p>
          <a:p>
            <a:pPr algn="l" marL="863599" indent="-431800" lvl="1">
              <a:lnSpc>
                <a:spcPts val="4159"/>
              </a:lnSpc>
              <a:buFont typeface="Arial"/>
              <a:buChar char="•"/>
            </a:pPr>
            <a:r>
              <a:rPr lang="en-US" sz="3999">
                <a:solidFill>
                  <a:srgbClr val="F7F7F7"/>
                </a:solidFill>
                <a:latin typeface="Montserrat Classic Bold"/>
              </a:rPr>
              <a:t>Sử dụng sơ đồ trình tự để mô hình hóa logic.</a:t>
            </a:r>
          </a:p>
          <a:p>
            <a:pPr algn="l" marL="863599" indent="-431800" lvl="1">
              <a:lnSpc>
                <a:spcPts val="4159"/>
              </a:lnSpc>
              <a:buFont typeface="Arial"/>
              <a:buChar char="•"/>
            </a:pPr>
            <a:r>
              <a:rPr lang="en-US" sz="3999">
                <a:solidFill>
                  <a:srgbClr val="F7F7F7"/>
                </a:solidFill>
                <a:latin typeface="Montserrat Classic Bold"/>
              </a:rPr>
              <a:t>Ghi lại tất cả các đường dẫn thực thi, bao gồm các điều kiện ngoại lệ.</a:t>
            </a:r>
          </a:p>
          <a:p>
            <a:pPr algn="l" marL="863599" indent="-431800" lvl="1">
              <a:lnSpc>
                <a:spcPts val="4159"/>
              </a:lnSpc>
              <a:buFont typeface="Arial"/>
              <a:buChar char="•"/>
            </a:pPr>
            <a:r>
              <a:rPr lang="en-US" sz="3999">
                <a:solidFill>
                  <a:srgbClr val="F7F7F7"/>
                </a:solidFill>
                <a:latin typeface="Montserrat Classic Bold"/>
              </a:rPr>
              <a:t>Sử dụng sơ đồ để tạo trường hợp kiểm thử.</a:t>
            </a:r>
          </a:p>
        </p:txBody>
      </p:sp>
    </p:spTree>
  </p:cSld>
  <p:clrMapOvr>
    <a:masterClrMapping/>
  </p:clrMapOvr>
  <p:transition spd="slow">
    <p:push dir="l"/>
  </p:transition>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679577"/>
            <a:ext cx="18288000" cy="2607423"/>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669520" y="2764375"/>
            <a:ext cx="12948960" cy="7230060"/>
          </a:xfrm>
          <a:custGeom>
            <a:avLst/>
            <a:gdLst/>
            <a:ahLst/>
            <a:cxnLst/>
            <a:rect r="r" b="b" t="t" l="l"/>
            <a:pathLst>
              <a:path h="7230060" w="12948960">
                <a:moveTo>
                  <a:pt x="0" y="0"/>
                </a:moveTo>
                <a:lnTo>
                  <a:pt x="12948960" y="0"/>
                </a:lnTo>
                <a:lnTo>
                  <a:pt x="12948960" y="7230060"/>
                </a:lnTo>
                <a:lnTo>
                  <a:pt x="0" y="7230060"/>
                </a:lnTo>
                <a:lnTo>
                  <a:pt x="0" y="0"/>
                </a:lnTo>
                <a:close/>
              </a:path>
            </a:pathLst>
          </a:custGeom>
          <a:blipFill>
            <a:blip r:embed="rId6"/>
            <a:stretch>
              <a:fillRect l="0" t="-232" r="0" b="-232"/>
            </a:stretch>
          </a:blipFill>
        </p:spPr>
      </p:sp>
      <p:sp>
        <p:nvSpPr>
          <p:cNvPr name="TextBox 7" id="7"/>
          <p:cNvSpPr txBox="true"/>
          <p:nvPr/>
        </p:nvSpPr>
        <p:spPr>
          <a:xfrm rot="0">
            <a:off x="2803620" y="260087"/>
            <a:ext cx="12503401" cy="2149978"/>
          </a:xfrm>
          <a:prstGeom prst="rect">
            <a:avLst/>
          </a:prstGeom>
        </p:spPr>
        <p:txBody>
          <a:bodyPr anchor="t" rtlCol="false" tIns="0" lIns="0" bIns="0" rIns="0">
            <a:spAutoFit/>
          </a:bodyPr>
          <a:lstStyle/>
          <a:p>
            <a:pPr algn="just">
              <a:lnSpc>
                <a:spcPts val="4340"/>
              </a:lnSpc>
            </a:pPr>
            <a:r>
              <a:rPr lang="en-US" sz="3100">
                <a:solidFill>
                  <a:srgbClr val="4F7486"/>
                </a:solidFill>
                <a:latin typeface="Montserrat"/>
              </a:rPr>
              <a:t>Dịch vụ tác vụ là một cách hiệu quả để điều phối các thành phần dịch vụ và thực hiện các quy trình kinh doanh. Việc sử dụng sơ đồ trình tự giúp thiết kế và kiểm thử dịch vụ dễ dàng hơn.</a:t>
            </a:r>
          </a:p>
        </p:txBody>
      </p:sp>
    </p:spTree>
  </p:cSld>
  <p:clrMapOvr>
    <a:masterClrMapping/>
  </p:clrMapOvr>
  <p:transition spd="fast">
    <p:cover dir="l"/>
  </p:transition>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679577"/>
            <a:ext cx="18288000" cy="2607423"/>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233832" y="3173326"/>
            <a:ext cx="14731156" cy="6630857"/>
          </a:xfrm>
          <a:custGeom>
            <a:avLst/>
            <a:gdLst/>
            <a:ahLst/>
            <a:cxnLst/>
            <a:rect r="r" b="b" t="t" l="l"/>
            <a:pathLst>
              <a:path h="6630857" w="14731156">
                <a:moveTo>
                  <a:pt x="0" y="0"/>
                </a:moveTo>
                <a:lnTo>
                  <a:pt x="14731155" y="0"/>
                </a:lnTo>
                <a:lnTo>
                  <a:pt x="14731155" y="6630857"/>
                </a:lnTo>
                <a:lnTo>
                  <a:pt x="0" y="6630857"/>
                </a:lnTo>
                <a:lnTo>
                  <a:pt x="0" y="0"/>
                </a:lnTo>
                <a:close/>
              </a:path>
            </a:pathLst>
          </a:custGeom>
          <a:blipFill>
            <a:blip r:embed="rId6"/>
            <a:stretch>
              <a:fillRect l="0" t="0" r="0" b="0"/>
            </a:stretch>
          </a:blipFill>
        </p:spPr>
      </p:sp>
      <p:sp>
        <p:nvSpPr>
          <p:cNvPr name="TextBox 7" id="7"/>
          <p:cNvSpPr txBox="true"/>
          <p:nvPr/>
        </p:nvSpPr>
        <p:spPr>
          <a:xfrm rot="0">
            <a:off x="2626781" y="635871"/>
            <a:ext cx="13347500" cy="2150110"/>
          </a:xfrm>
          <a:prstGeom prst="rect">
            <a:avLst/>
          </a:prstGeom>
        </p:spPr>
        <p:txBody>
          <a:bodyPr anchor="t" rtlCol="false" tIns="0" lIns="0" bIns="0" rIns="0">
            <a:spAutoFit/>
          </a:bodyPr>
          <a:lstStyle/>
          <a:p>
            <a:pPr algn="just">
              <a:lnSpc>
                <a:spcPts val="4340"/>
              </a:lnSpc>
            </a:pPr>
            <a:r>
              <a:rPr lang="en-US" sz="3100">
                <a:solidFill>
                  <a:srgbClr val="4F7486"/>
                </a:solidFill>
                <a:latin typeface="Montserrat"/>
              </a:rPr>
              <a:t>VD: Tình trạng lỗi do trục trặc trong quá trình xử lý logic quy trình mẫu bởi dịch vụ tác vụ. Trong trường hợp này, một trong các dịch vụ thành phần của nó trả về lỗi, dẫn đến việc dừng thực thi quy trình kinh doanh.</a:t>
            </a:r>
          </a:p>
        </p:txBody>
      </p:sp>
    </p:spTree>
  </p:cSld>
  <p:clrMapOvr>
    <a:masterClrMapping/>
  </p:clrMapOvr>
  <p:transition spd="fast">
    <p:fade/>
  </p:transition>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679577"/>
            <a:ext cx="1028700" cy="2607423"/>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0020" y="1527969"/>
            <a:ext cx="6513160" cy="8127040"/>
          </a:xfrm>
          <a:custGeom>
            <a:avLst/>
            <a:gdLst/>
            <a:ahLst/>
            <a:cxnLst/>
            <a:rect r="r" b="b" t="t" l="l"/>
            <a:pathLst>
              <a:path h="8127040" w="6513160">
                <a:moveTo>
                  <a:pt x="0" y="0"/>
                </a:moveTo>
                <a:lnTo>
                  <a:pt x="6513160" y="0"/>
                </a:lnTo>
                <a:lnTo>
                  <a:pt x="6513160" y="8127041"/>
                </a:lnTo>
                <a:lnTo>
                  <a:pt x="0" y="8127041"/>
                </a:lnTo>
                <a:lnTo>
                  <a:pt x="0" y="0"/>
                </a:lnTo>
                <a:close/>
              </a:path>
            </a:pathLst>
          </a:custGeom>
          <a:blipFill>
            <a:blip r:embed="rId6"/>
            <a:stretch>
              <a:fillRect l="0" t="0" r="0" b="0"/>
            </a:stretch>
          </a:blipFill>
        </p:spPr>
      </p:sp>
      <p:sp>
        <p:nvSpPr>
          <p:cNvPr name="TextBox 7" id="7"/>
          <p:cNvSpPr txBox="true"/>
          <p:nvPr/>
        </p:nvSpPr>
        <p:spPr>
          <a:xfrm rot="0">
            <a:off x="7265119" y="579555"/>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8" id="8"/>
          <p:cNvSpPr txBox="true"/>
          <p:nvPr/>
        </p:nvSpPr>
        <p:spPr>
          <a:xfrm rot="0">
            <a:off x="8744501" y="1451769"/>
            <a:ext cx="7508994" cy="6574431"/>
          </a:xfrm>
          <a:prstGeom prst="rect">
            <a:avLst/>
          </a:prstGeom>
        </p:spPr>
        <p:txBody>
          <a:bodyPr anchor="t" rtlCol="false" tIns="0" lIns="0" bIns="0" rIns="0">
            <a:spAutoFit/>
          </a:bodyPr>
          <a:lstStyle/>
          <a:p>
            <a:pPr algn="just">
              <a:lnSpc>
                <a:spcPts val="5807"/>
              </a:lnSpc>
            </a:pPr>
            <a:r>
              <a:rPr lang="en-US" sz="4147">
                <a:solidFill>
                  <a:srgbClr val="1D4355"/>
                </a:solidFill>
                <a:latin typeface="Montserrat"/>
              </a:rPr>
              <a:t>Bài tập mô hình hóa dịch vụ được thực hiện bởi TLS đã tạo ra một số ứng viên dịch vụ web để hỗ trợ giải pháp: Gửi bảng chấm công mới của họ. Trong ví dụ này, thiết kế hợp đồng của dịch vụ Nhân viên được khám phá.</a:t>
            </a:r>
          </a:p>
        </p:txBody>
      </p:sp>
    </p:spTree>
  </p:cSld>
  <p:clrMapOvr>
    <a:masterClrMapping/>
  </p:clrMapOvr>
  <p:transition spd="fast">
    <p:circle/>
  </p:transition>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679577"/>
            <a:ext cx="1028700" cy="2607423"/>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630020" y="1527969"/>
            <a:ext cx="6513160" cy="8127040"/>
          </a:xfrm>
          <a:custGeom>
            <a:avLst/>
            <a:gdLst/>
            <a:ahLst/>
            <a:cxnLst/>
            <a:rect r="r" b="b" t="t" l="l"/>
            <a:pathLst>
              <a:path h="8127040" w="6513160">
                <a:moveTo>
                  <a:pt x="0" y="0"/>
                </a:moveTo>
                <a:lnTo>
                  <a:pt x="6513160" y="0"/>
                </a:lnTo>
                <a:lnTo>
                  <a:pt x="6513160" y="8127041"/>
                </a:lnTo>
                <a:lnTo>
                  <a:pt x="0" y="8127041"/>
                </a:lnTo>
                <a:lnTo>
                  <a:pt x="0" y="0"/>
                </a:lnTo>
                <a:close/>
              </a:path>
            </a:pathLst>
          </a:custGeom>
          <a:blipFill>
            <a:blip r:embed="rId6"/>
            <a:stretch>
              <a:fillRect l="0" t="0" r="0" b="0"/>
            </a:stretch>
          </a:blipFill>
        </p:spPr>
      </p:sp>
      <p:sp>
        <p:nvSpPr>
          <p:cNvPr name="TextBox 7" id="7"/>
          <p:cNvSpPr txBox="true"/>
          <p:nvPr/>
        </p:nvSpPr>
        <p:spPr>
          <a:xfrm rot="0">
            <a:off x="7265119" y="579555"/>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8" id="8"/>
          <p:cNvSpPr txBox="true"/>
          <p:nvPr/>
        </p:nvSpPr>
        <p:spPr>
          <a:xfrm rot="0">
            <a:off x="8744501" y="1451769"/>
            <a:ext cx="7508994" cy="8697014"/>
          </a:xfrm>
          <a:prstGeom prst="rect">
            <a:avLst/>
          </a:prstGeom>
        </p:spPr>
        <p:txBody>
          <a:bodyPr anchor="t" rtlCol="false" tIns="0" lIns="0" bIns="0" rIns="0">
            <a:spAutoFit/>
          </a:bodyPr>
          <a:lstStyle/>
          <a:p>
            <a:pPr algn="just">
              <a:lnSpc>
                <a:spcPts val="5807"/>
              </a:lnSpc>
            </a:pPr>
            <a:r>
              <a:rPr lang="en-US" sz="4147">
                <a:solidFill>
                  <a:srgbClr val="1D4355"/>
                </a:solidFill>
                <a:latin typeface="Montserrat"/>
              </a:rPr>
              <a:t>Dịch vụ nhân viên được mô hình hóa để hỗ trợ thực hiện hai chức năng:</a:t>
            </a:r>
          </a:p>
          <a:p>
            <a:pPr algn="just" marL="895528" indent="-447764" lvl="1">
              <a:lnSpc>
                <a:spcPts val="5807"/>
              </a:lnSpc>
              <a:buFont typeface="Arial"/>
              <a:buChar char="•"/>
            </a:pPr>
            <a:r>
              <a:rPr lang="en-US" sz="4147">
                <a:solidFill>
                  <a:srgbClr val="1D4355"/>
                </a:solidFill>
                <a:latin typeface="Montserrat"/>
              </a:rPr>
              <a:t>Dịch vụ truy vấn cơ sở dữ liệu nhân viên để tìm kiếm thông tin về số giờ làm việc tối đa được cho phép theo tuần.</a:t>
            </a:r>
          </a:p>
          <a:p>
            <a:pPr algn="just" marL="873937" indent="-436968" lvl="1">
              <a:lnSpc>
                <a:spcPts val="5667"/>
              </a:lnSpc>
              <a:buFont typeface="Arial"/>
              <a:buChar char="•"/>
            </a:pPr>
            <a:r>
              <a:rPr lang="en-US" sz="4047">
                <a:solidFill>
                  <a:srgbClr val="1D4355"/>
                </a:solidFill>
                <a:latin typeface="Montserrat"/>
              </a:rPr>
              <a:t>Khi bảng chấm công bị từ chối, dịch vụ cập nhật hồ sơ nhân viên với thông tin về việc từ chối.</a:t>
            </a:r>
          </a:p>
        </p:txBody>
      </p:sp>
    </p:spTree>
  </p:cSld>
  <p:clrMapOvr>
    <a:masterClrMapping/>
  </p:clrMapOvr>
  <p:transition spd="fast">
    <p:circle/>
  </p:transition>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679577"/>
            <a:ext cx="1028700" cy="2607423"/>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7265119" y="579555"/>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3039517" y="2186278"/>
            <a:ext cx="12880175" cy="6571669"/>
          </a:xfrm>
          <a:prstGeom prst="rect">
            <a:avLst/>
          </a:prstGeom>
        </p:spPr>
        <p:txBody>
          <a:bodyPr anchor="t" rtlCol="false" tIns="0" lIns="0" bIns="0" rIns="0">
            <a:spAutoFit/>
          </a:bodyPr>
          <a:lstStyle/>
          <a:p>
            <a:pPr algn="just">
              <a:lnSpc>
                <a:spcPts val="5807"/>
              </a:lnSpc>
            </a:pPr>
            <a:r>
              <a:rPr lang="en-US" sz="4147">
                <a:solidFill>
                  <a:srgbClr val="1D4355"/>
                </a:solidFill>
                <a:latin typeface="Montserrat"/>
              </a:rPr>
              <a:t>Lược đồ XML cho dịch vụ nhân viên:</a:t>
            </a:r>
          </a:p>
          <a:p>
            <a:pPr algn="just" marL="895528" indent="-447764" lvl="1">
              <a:lnSpc>
                <a:spcPts val="5807"/>
              </a:lnSpc>
              <a:buFont typeface="Arial"/>
              <a:buChar char="•"/>
            </a:pPr>
            <a:r>
              <a:rPr lang="en-US" sz="4147">
                <a:solidFill>
                  <a:srgbClr val="1D4355"/>
                </a:solidFill>
                <a:latin typeface="Montserrat"/>
              </a:rPr>
              <a:t>Lược đồ XML hiện tại quá phức tạp.</a:t>
            </a:r>
          </a:p>
          <a:p>
            <a:pPr algn="just" marL="895528" indent="-447764" lvl="1">
              <a:lnSpc>
                <a:spcPts val="5807"/>
              </a:lnSpc>
              <a:buFont typeface="Arial"/>
              <a:buChar char="•"/>
            </a:pPr>
            <a:r>
              <a:rPr lang="en-US" sz="4147">
                <a:solidFill>
                  <a:srgbClr val="1D4355"/>
                </a:solidFill>
                <a:latin typeface="Montserrat"/>
              </a:rPr>
              <a:t>Lược đồ nhẹ (nhưng vẫn hoàn toàn đầy đủ) được tạo ra để đáp ứng nhu cầu đơn giản của dịch vụ nhân viên.</a:t>
            </a:r>
          </a:p>
          <a:p>
            <a:pPr algn="just" marL="895528" indent="-447764" lvl="1">
              <a:lnSpc>
                <a:spcPts val="5807"/>
              </a:lnSpc>
              <a:buFont typeface="Arial"/>
              <a:buChar char="•"/>
            </a:pPr>
            <a:r>
              <a:rPr lang="en-US" sz="4147">
                <a:solidFill>
                  <a:srgbClr val="1D4355"/>
                </a:solidFill>
                <a:latin typeface="Montserrat"/>
              </a:rPr>
              <a:t>Hai loại dữ liệu phức tạp được xác định:</a:t>
            </a:r>
          </a:p>
          <a:p>
            <a:pPr algn="just" marL="1791056" indent="-597019" lvl="2">
              <a:lnSpc>
                <a:spcPts val="5807"/>
              </a:lnSpc>
              <a:buFont typeface="Arial"/>
              <a:buChar char="⚬"/>
            </a:pPr>
            <a:r>
              <a:rPr lang="en-US" sz="4147">
                <a:solidFill>
                  <a:srgbClr val="1D4355"/>
                </a:solidFill>
                <a:latin typeface="Montserrat"/>
              </a:rPr>
              <a:t>Loại cho tiêu chí tìm kiếm.</a:t>
            </a:r>
          </a:p>
          <a:p>
            <a:pPr algn="just" marL="1791056" indent="-597019" lvl="2">
              <a:lnSpc>
                <a:spcPts val="5807"/>
              </a:lnSpc>
              <a:buFont typeface="Arial"/>
              <a:buChar char="⚬"/>
            </a:pPr>
            <a:r>
              <a:rPr lang="en-US" sz="4147">
                <a:solidFill>
                  <a:srgbClr val="1D4355"/>
                </a:solidFill>
                <a:latin typeface="Montserrat"/>
              </a:rPr>
              <a:t>Loại cho kết quả truy vấn.</a:t>
            </a:r>
          </a:p>
          <a:p>
            <a:pPr algn="just" marL="895528" indent="-447764" lvl="1">
              <a:lnSpc>
                <a:spcPts val="5807"/>
              </a:lnSpc>
              <a:buFont typeface="Arial"/>
              <a:buChar char="•"/>
            </a:pPr>
            <a:r>
              <a:rPr lang="en-US" sz="4147">
                <a:solidFill>
                  <a:srgbClr val="1D4355"/>
                </a:solidFill>
                <a:latin typeface="Montserrat"/>
              </a:rPr>
              <a:t>Lược đồ mới được đặt tên là Employee.xsd.</a:t>
            </a:r>
          </a:p>
        </p:txBody>
      </p:sp>
    </p:spTree>
  </p:cSld>
  <p:clrMapOvr>
    <a:masterClrMapping/>
  </p:clrMapOvr>
  <p:transition spd="fast">
    <p:circle/>
  </p:transition>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832901" y="1590323"/>
            <a:ext cx="13203438" cy="8246942"/>
          </a:xfrm>
          <a:custGeom>
            <a:avLst/>
            <a:gdLst/>
            <a:ahLst/>
            <a:cxnLst/>
            <a:rect r="r" b="b" t="t" l="l"/>
            <a:pathLst>
              <a:path h="8246942" w="13203438">
                <a:moveTo>
                  <a:pt x="0" y="0"/>
                </a:moveTo>
                <a:lnTo>
                  <a:pt x="13203438" y="0"/>
                </a:lnTo>
                <a:lnTo>
                  <a:pt x="13203438" y="8246942"/>
                </a:lnTo>
                <a:lnTo>
                  <a:pt x="0" y="8246942"/>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426134" y="1572895"/>
            <a:ext cx="4210303" cy="71126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VD1: Lược đồ Employee cung cấp các cấu trúc complexType được sử dụng để thiết lập biểu diễn dữ liệu dự kiến cho khả năng "Giới hạn giờ làm việc hàng tuần".</a:t>
            </a:r>
          </a:p>
        </p:txBody>
      </p:sp>
    </p:spTree>
  </p:cSld>
  <p:clrMapOvr>
    <a:masterClrMapping/>
  </p:clrMapOvr>
  <p:transition spd="fast">
    <p:circle/>
  </p:transition>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6" id="6"/>
          <p:cNvSpPr txBox="true"/>
          <p:nvPr/>
        </p:nvSpPr>
        <p:spPr>
          <a:xfrm rot="0">
            <a:off x="1834569" y="1555115"/>
            <a:ext cx="14618863" cy="84080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 Vấn đề:</a:t>
            </a:r>
          </a:p>
          <a:p>
            <a:pPr algn="just" marL="863599" indent="-431800" lvl="1">
              <a:lnSpc>
                <a:spcPts val="5119"/>
              </a:lnSpc>
              <a:buFont typeface="Arial"/>
              <a:buChar char="•"/>
            </a:pPr>
            <a:r>
              <a:rPr lang="en-US" sz="3999">
                <a:solidFill>
                  <a:srgbClr val="1D4355"/>
                </a:solidFill>
                <a:latin typeface="Montserrat"/>
              </a:rPr>
              <a:t>Lược đồ Employee.xsd không đại diện cho thực thể EmployeeHistory.</a:t>
            </a:r>
          </a:p>
          <a:p>
            <a:pPr algn="just" marL="863599" indent="-431800" lvl="1">
              <a:lnSpc>
                <a:spcPts val="5119"/>
              </a:lnSpc>
              <a:buFont typeface="Arial"/>
              <a:buChar char="•"/>
            </a:pPr>
            <a:r>
              <a:rPr lang="en-US" sz="3999">
                <a:solidFill>
                  <a:srgbClr val="1D4355"/>
                </a:solidFill>
                <a:latin typeface="Montserrat"/>
              </a:rPr>
              <a:t>Lịch sử nhân viên không được quản lý bởi giải pháp kế toán.</a:t>
            </a:r>
          </a:p>
          <a:p>
            <a:pPr algn="just" marL="863599" indent="-431800" lvl="1">
              <a:lnSpc>
                <a:spcPts val="5119"/>
              </a:lnSpc>
              <a:buFont typeface="Arial"/>
              <a:buChar char="•"/>
            </a:pPr>
            <a:r>
              <a:rPr lang="en-US" sz="3999">
                <a:solidFill>
                  <a:srgbClr val="1D4355"/>
                </a:solidFill>
                <a:latin typeface="Montserrat"/>
              </a:rPr>
              <a:t>Không có lược đồ nào cho môi trường nhân sự.</a:t>
            </a:r>
          </a:p>
          <a:p>
            <a:pPr algn="just">
              <a:lnSpc>
                <a:spcPts val="5119"/>
              </a:lnSpc>
            </a:pPr>
            <a:r>
              <a:rPr lang="en-US" sz="3999">
                <a:solidFill>
                  <a:srgbClr val="1D4355"/>
                </a:solidFill>
                <a:latin typeface="Montserrat"/>
              </a:rPr>
              <a:t>- Giải pháp:</a:t>
            </a:r>
          </a:p>
          <a:p>
            <a:pPr algn="just" marL="863599" indent="-431800" lvl="1">
              <a:lnSpc>
                <a:spcPts val="5119"/>
              </a:lnSpc>
              <a:buFont typeface="Arial"/>
              <a:buChar char="•"/>
            </a:pPr>
            <a:r>
              <a:rPr lang="en-US" sz="3999">
                <a:solidFill>
                  <a:srgbClr val="1D4355"/>
                </a:solidFill>
                <a:latin typeface="Montserrat"/>
              </a:rPr>
              <a:t>Tạo lược đồ thứ hai, EmployeeHistory.xsd.</a:t>
            </a:r>
          </a:p>
          <a:p>
            <a:pPr algn="just" marL="863599" indent="-431800" lvl="1">
              <a:lnSpc>
                <a:spcPts val="5119"/>
              </a:lnSpc>
              <a:buFont typeface="Arial"/>
              <a:buChar char="•"/>
            </a:pPr>
            <a:r>
              <a:rPr lang="en-US" sz="3999">
                <a:solidFill>
                  <a:srgbClr val="1D4355"/>
                </a:solidFill>
                <a:latin typeface="Montserrat"/>
              </a:rPr>
              <a:t>Lược đồ mới này mô tả thực thể EmployeeHistory.</a:t>
            </a:r>
          </a:p>
          <a:p>
            <a:pPr algn="just">
              <a:lnSpc>
                <a:spcPts val="5119"/>
              </a:lnSpc>
            </a:pPr>
            <a:r>
              <a:rPr lang="en-US" sz="3999">
                <a:solidFill>
                  <a:srgbClr val="1D4355"/>
                </a:solidFill>
                <a:latin typeface="Montserrat"/>
              </a:rPr>
              <a:t>- Lý do:</a:t>
            </a:r>
          </a:p>
          <a:p>
            <a:pPr algn="just" marL="863599" indent="-431800" lvl="1">
              <a:lnSpc>
                <a:spcPts val="5119"/>
              </a:lnSpc>
              <a:buFont typeface="Arial"/>
              <a:buChar char="•"/>
            </a:pPr>
            <a:r>
              <a:rPr lang="en-US" sz="3999">
                <a:solidFill>
                  <a:srgbClr val="1D4355"/>
                </a:solidFill>
                <a:latin typeface="Montserrat"/>
              </a:rPr>
              <a:t>Tránh áp đặt lên thiết kế đã được chuẩn hóa của lược đồ Employee.xsd.</a:t>
            </a:r>
          </a:p>
          <a:p>
            <a:pPr algn="just" marL="863599" indent="-431800" lvl="1">
              <a:lnSpc>
                <a:spcPts val="5119"/>
              </a:lnSpc>
              <a:buFont typeface="Arial"/>
              <a:buChar char="•"/>
            </a:pPr>
            <a:r>
              <a:rPr lang="en-US" sz="3999">
                <a:solidFill>
                  <a:srgbClr val="1D4355"/>
                </a:solidFill>
                <a:latin typeface="Montserrat"/>
              </a:rPr>
              <a:t>Đảm bảo tính chính xác và hiệu quả của dịch vụ.</a:t>
            </a:r>
          </a:p>
        </p:txBody>
      </p:sp>
    </p:spTree>
  </p:cSld>
  <p:clrMapOvr>
    <a:masterClrMapping/>
  </p:clrMapOvr>
  <p:transition spd="fast">
    <p:circle/>
  </p:transition>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5494929" y="1205032"/>
            <a:ext cx="12335522" cy="8754945"/>
          </a:xfrm>
          <a:custGeom>
            <a:avLst/>
            <a:gdLst/>
            <a:ahLst/>
            <a:cxnLst/>
            <a:rect r="r" b="b" t="t" l="l"/>
            <a:pathLst>
              <a:path h="8754945" w="12335522">
                <a:moveTo>
                  <a:pt x="0" y="0"/>
                </a:moveTo>
                <a:lnTo>
                  <a:pt x="12335521" y="0"/>
                </a:lnTo>
                <a:lnTo>
                  <a:pt x="12335521" y="8754946"/>
                </a:lnTo>
                <a:lnTo>
                  <a:pt x="0" y="8754946"/>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213715" y="1516344"/>
            <a:ext cx="4528326" cy="45218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VD2: Lược đồ EmployeeHistory, với một target Namespace khác để xác định nguồn gốc riêng biệt của nó.</a:t>
            </a:r>
          </a:p>
        </p:txBody>
      </p:sp>
    </p:spTree>
  </p:cSld>
  <p:clrMapOvr>
    <a:masterClrMapping/>
  </p:clrMapOvr>
  <p:transition spd="fast">
    <p:circle/>
  </p:transition>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1681769"/>
            <a:ext cx="10567011" cy="7937358"/>
          </a:xfrm>
          <a:custGeom>
            <a:avLst/>
            <a:gdLst/>
            <a:ahLst/>
            <a:cxnLst/>
            <a:rect r="r" b="b" t="t" l="l"/>
            <a:pathLst>
              <a:path h="7937358" w="10567011">
                <a:moveTo>
                  <a:pt x="0" y="0"/>
                </a:moveTo>
                <a:lnTo>
                  <a:pt x="10567011" y="0"/>
                </a:lnTo>
                <a:lnTo>
                  <a:pt x="10567011" y="7937358"/>
                </a:lnTo>
                <a:lnTo>
                  <a:pt x="0" y="7937358"/>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Freeform 7" id="7"/>
          <p:cNvSpPr/>
          <p:nvPr/>
        </p:nvSpPr>
        <p:spPr>
          <a:xfrm flipH="false" flipV="false" rot="0">
            <a:off x="11330754" y="1990292"/>
            <a:ext cx="4429993" cy="3881782"/>
          </a:xfrm>
          <a:custGeom>
            <a:avLst/>
            <a:gdLst/>
            <a:ahLst/>
            <a:cxnLst/>
            <a:rect r="r" b="b" t="t" l="l"/>
            <a:pathLst>
              <a:path h="3881782" w="4429993">
                <a:moveTo>
                  <a:pt x="0" y="0"/>
                </a:moveTo>
                <a:lnTo>
                  <a:pt x="4429993" y="0"/>
                </a:lnTo>
                <a:lnTo>
                  <a:pt x="4429993" y="3881781"/>
                </a:lnTo>
                <a:lnTo>
                  <a:pt x="0" y="38817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14471858" y="4957833"/>
            <a:ext cx="1485335" cy="371334"/>
          </a:xfrm>
          <a:custGeom>
            <a:avLst/>
            <a:gdLst/>
            <a:ahLst/>
            <a:cxnLst/>
            <a:rect r="r" b="b" t="t" l="l"/>
            <a:pathLst>
              <a:path h="371334" w="1485335">
                <a:moveTo>
                  <a:pt x="0" y="0"/>
                </a:moveTo>
                <a:lnTo>
                  <a:pt x="1485334" y="0"/>
                </a:lnTo>
                <a:lnTo>
                  <a:pt x="1485334" y="371334"/>
                </a:lnTo>
                <a:lnTo>
                  <a:pt x="0" y="37133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11595711" y="2467215"/>
            <a:ext cx="3942604" cy="1961134"/>
          </a:xfrm>
          <a:prstGeom prst="rect">
            <a:avLst/>
          </a:prstGeom>
        </p:spPr>
        <p:txBody>
          <a:bodyPr anchor="t" rtlCol="false" tIns="0" lIns="0" bIns="0" rIns="0">
            <a:spAutoFit/>
          </a:bodyPr>
          <a:lstStyle/>
          <a:p>
            <a:pPr algn="l">
              <a:lnSpc>
                <a:spcPts val="3847"/>
              </a:lnSpc>
            </a:pPr>
            <a:r>
              <a:rPr lang="en-US" sz="3699">
                <a:solidFill>
                  <a:srgbClr val="F7F7F7"/>
                </a:solidFill>
                <a:latin typeface="Montserrat Classic Bold"/>
              </a:rPr>
              <a:t>Hai lược đồ có nguồn gốc từ hai nguồn dữ liệu khác nhau.</a:t>
            </a:r>
          </a:p>
        </p:txBody>
      </p:sp>
    </p:spTree>
  </p:cSld>
  <p:clrMapOvr>
    <a:masterClrMapping/>
  </p:clrMapOvr>
  <p:transition spd="fast">
    <p:circle/>
  </p:transition>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5013973" y="0"/>
            <a:ext cx="13274027" cy="10287000"/>
          </a:xfrm>
          <a:prstGeom prst="rect">
            <a:avLst/>
          </a:prstGeom>
          <a:solidFill>
            <a:srgbClr val="365B6D"/>
          </a:solidFill>
        </p:spPr>
      </p:sp>
      <p:sp>
        <p:nvSpPr>
          <p:cNvPr name="Freeform 3" id="3"/>
          <p:cNvSpPr/>
          <p:nvPr/>
        </p:nvSpPr>
        <p:spPr>
          <a:xfrm flipH="true" flipV="true" rot="0">
            <a:off x="16039770" y="1113186"/>
            <a:ext cx="1219530" cy="954282"/>
          </a:xfrm>
          <a:custGeom>
            <a:avLst/>
            <a:gdLst/>
            <a:ahLst/>
            <a:cxnLst/>
            <a:rect r="r" b="b" t="t" l="l"/>
            <a:pathLst>
              <a:path h="954282" w="1219530">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3783724" y="5424986"/>
            <a:ext cx="2148347" cy="3833314"/>
          </a:xfrm>
          <a:prstGeom prst="rect">
            <a:avLst/>
          </a:prstGeom>
          <a:solidFill>
            <a:srgbClr val="41C1BA"/>
          </a:solidFill>
        </p:spPr>
      </p:sp>
      <p:sp>
        <p:nvSpPr>
          <p:cNvPr name="Freeform 5" id="5"/>
          <p:cNvSpPr/>
          <p:nvPr/>
        </p:nvSpPr>
        <p:spPr>
          <a:xfrm flipH="false" flipV="false" rot="0">
            <a:off x="16656734" y="9060000"/>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329505" y="-29017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45024" y="3550151"/>
            <a:ext cx="4945024" cy="4114800"/>
          </a:xfrm>
          <a:custGeom>
            <a:avLst/>
            <a:gdLst/>
            <a:ahLst/>
            <a:cxnLst/>
            <a:rect r="r" b="b" t="t" l="l"/>
            <a:pathLst>
              <a:path h="4114800" w="4945024">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206744" y="2416224"/>
            <a:ext cx="10888485" cy="2792030"/>
          </a:xfrm>
          <a:prstGeom prst="rect">
            <a:avLst/>
          </a:prstGeom>
        </p:spPr>
        <p:txBody>
          <a:bodyPr anchor="t" rtlCol="false" tIns="0" lIns="0" bIns="0" rIns="0">
            <a:spAutoFit/>
          </a:bodyPr>
          <a:lstStyle/>
          <a:p>
            <a:pPr algn="just">
              <a:lnSpc>
                <a:spcPts val="7226"/>
              </a:lnSpc>
            </a:pPr>
            <a:r>
              <a:rPr lang="en-US" sz="7155">
                <a:solidFill>
                  <a:srgbClr val="F7F7F7"/>
                </a:solidFill>
                <a:latin typeface="Montserrat Ultra-Bold"/>
              </a:rPr>
              <a:t>1. NHỮNG LƯU Ý VỀ THIẾT KẾ MÔ HÌNH DỊCH VỤ.</a:t>
            </a:r>
          </a:p>
        </p:txBody>
      </p:sp>
      <p:sp>
        <p:nvSpPr>
          <p:cNvPr name="AutoShape 9" id="9"/>
          <p:cNvSpPr/>
          <p:nvPr/>
        </p:nvSpPr>
        <p:spPr>
          <a:xfrm>
            <a:off x="12862792" y="9761678"/>
            <a:ext cx="3574995" cy="0"/>
          </a:xfrm>
          <a:prstGeom prst="line">
            <a:avLst/>
          </a:prstGeom>
          <a:ln cap="rnd" w="704850">
            <a:solidFill>
              <a:srgbClr val="F2F1EC"/>
            </a:solidFill>
            <a:prstDash val="solid"/>
            <a:headEnd type="none" len="sm" w="sm"/>
            <a:tailEnd type="none" len="sm" w="sm"/>
          </a:ln>
        </p:spPr>
      </p:sp>
      <p:sp>
        <p:nvSpPr>
          <p:cNvPr name="TextBox 10" id="10"/>
          <p:cNvSpPr txBox="true"/>
          <p:nvPr/>
        </p:nvSpPr>
        <p:spPr>
          <a:xfrm rot="0">
            <a:off x="6206744" y="6257225"/>
            <a:ext cx="10888485" cy="1877630"/>
          </a:xfrm>
          <a:prstGeom prst="rect">
            <a:avLst/>
          </a:prstGeom>
        </p:spPr>
        <p:txBody>
          <a:bodyPr anchor="t" rtlCol="false" tIns="0" lIns="0" bIns="0" rIns="0">
            <a:spAutoFit/>
          </a:bodyPr>
          <a:lstStyle/>
          <a:p>
            <a:pPr algn="just">
              <a:lnSpc>
                <a:spcPts val="7226"/>
              </a:lnSpc>
            </a:pPr>
            <a:r>
              <a:rPr lang="en-US" sz="7155">
                <a:solidFill>
                  <a:srgbClr val="F7F7F7"/>
                </a:solidFill>
                <a:latin typeface="Montserrat Ultra-Bold"/>
              </a:rPr>
              <a:t>2. NGUYÊN TẮC THIẾT KẾ DỊCH VỤ WEB</a:t>
            </a:r>
          </a:p>
        </p:txBody>
      </p:sp>
      <p:sp>
        <p:nvSpPr>
          <p:cNvPr name="Freeform 11" id="11"/>
          <p:cNvSpPr/>
          <p:nvPr/>
        </p:nvSpPr>
        <p:spPr>
          <a:xfrm flipH="false" flipV="false" rot="0">
            <a:off x="-3775268" y="-958200"/>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transition spd="fast">
    <p:fade/>
  </p:transition>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38554" y="4644983"/>
            <a:ext cx="16620746" cy="4435247"/>
          </a:xfrm>
          <a:custGeom>
            <a:avLst/>
            <a:gdLst/>
            <a:ahLst/>
            <a:cxnLst/>
            <a:rect r="r" b="b" t="t" l="l"/>
            <a:pathLst>
              <a:path h="4435247" w="16620746">
                <a:moveTo>
                  <a:pt x="0" y="0"/>
                </a:moveTo>
                <a:lnTo>
                  <a:pt x="16620746" y="0"/>
                </a:lnTo>
                <a:lnTo>
                  <a:pt x="16620746" y="4435247"/>
                </a:lnTo>
                <a:lnTo>
                  <a:pt x="0" y="4435247"/>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638554" y="1532848"/>
            <a:ext cx="15938293" cy="25787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VD3: Để thúc đẩy khả năng tái sử dụng và cho phép mỗi tệp lược đồ được duy trì riêng biệt với định nghĩa WSDL, câu lệnh nhập lược đồ XML được sử dụng để kéo nội dung của cả hai lược đồ vào cấu trúc kiểu WSDL dịch vụ nhân viên</a:t>
            </a:r>
          </a:p>
        </p:txBody>
      </p:sp>
    </p:spTree>
  </p:cSld>
  <p:clrMapOvr>
    <a:masterClrMapping/>
  </p:clrMapOvr>
  <p:transition spd="fast">
    <p:circle/>
  </p:transition>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6" id="6"/>
          <p:cNvSpPr txBox="true"/>
          <p:nvPr/>
        </p:nvSpPr>
        <p:spPr>
          <a:xfrm rot="0">
            <a:off x="1321007" y="1855231"/>
            <a:ext cx="15938293" cy="77603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Các bước để định nghĩa một hợp đồng dịch vụ ban đầu:</a:t>
            </a:r>
          </a:p>
          <a:p>
            <a:pPr algn="just" marL="863599" indent="-431800" lvl="1">
              <a:lnSpc>
                <a:spcPts val="5119"/>
              </a:lnSpc>
              <a:buFont typeface="Arial"/>
              <a:buChar char="•"/>
            </a:pPr>
            <a:r>
              <a:rPr lang="en-US" sz="3999">
                <a:solidFill>
                  <a:srgbClr val="1D4355"/>
                </a:solidFill>
                <a:latin typeface="Montserrat"/>
              </a:rPr>
              <a:t>X</a:t>
            </a:r>
            <a:r>
              <a:rPr lang="en-US" sz="3999">
                <a:solidFill>
                  <a:srgbClr val="1D4355"/>
                </a:solidFill>
                <a:latin typeface="Montserrat"/>
              </a:rPr>
              <a:t>ác nhận rằng mỗi ứng viên tiềm năng là đủ chung chung và có thể tái sử dụng. Sau đó, họ nghiên cứu cấu trúc dữ liệu được xác định trước đó và xác định một bộ tên hoạt động</a:t>
            </a:r>
          </a:p>
          <a:p>
            <a:pPr algn="just" marL="863599" indent="-431800" lvl="1">
              <a:lnSpc>
                <a:spcPts val="5119"/>
              </a:lnSpc>
              <a:buFont typeface="Arial"/>
              <a:buChar char="•"/>
            </a:pPr>
            <a:r>
              <a:rPr lang="en-US" sz="3999">
                <a:solidFill>
                  <a:srgbClr val="1D4355"/>
                </a:solidFill>
                <a:latin typeface="Montserrat"/>
              </a:rPr>
              <a:t>T</a:t>
            </a:r>
            <a:r>
              <a:rPr lang="en-US" sz="3999">
                <a:solidFill>
                  <a:srgbClr val="1D4355"/>
                </a:solidFill>
                <a:latin typeface="Montserrat"/>
              </a:rPr>
              <a:t>ạo ra portType (interface) trong tài liệu WSDL và điền vào nó các cấu trúc hoạt động tương ứng với các ứng viên tiền năng.</a:t>
            </a:r>
          </a:p>
          <a:p>
            <a:pPr algn="just" marL="863599" indent="-431800" lvl="1">
              <a:lnSpc>
                <a:spcPts val="5119"/>
              </a:lnSpc>
              <a:buFont typeface="Arial"/>
              <a:buChar char="•"/>
            </a:pPr>
            <a:r>
              <a:rPr lang="en-US" sz="3999">
                <a:solidFill>
                  <a:srgbClr val="1D4355"/>
                </a:solidFill>
                <a:latin typeface="Montserrat"/>
              </a:rPr>
              <a:t>H</a:t>
            </a:r>
            <a:r>
              <a:rPr lang="en-US" sz="3999">
                <a:solidFill>
                  <a:srgbClr val="1D4355"/>
                </a:solidFill>
                <a:latin typeface="Montserrat"/>
              </a:rPr>
              <a:t>ình thành danh sách các giá trị đầu vào và đầu ra. Điều này được thực hiện bằng cách xác định các cấu trúc thông điệp thích hợp mà tham chiếu đến các loại lược đồ XML trong các phần con. </a:t>
            </a:r>
          </a:p>
        </p:txBody>
      </p:sp>
    </p:spTree>
  </p:cSld>
  <p:clrMapOvr>
    <a:masterClrMapping/>
  </p:clrMapOvr>
  <p:transition spd="fast">
    <p:circle/>
  </p:transition>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4936976" y="1205032"/>
            <a:ext cx="13119920" cy="8393154"/>
          </a:xfrm>
          <a:custGeom>
            <a:avLst/>
            <a:gdLst/>
            <a:ahLst/>
            <a:cxnLst/>
            <a:rect r="r" b="b" t="t" l="l"/>
            <a:pathLst>
              <a:path h="8393154" w="13119920">
                <a:moveTo>
                  <a:pt x="0" y="0"/>
                </a:moveTo>
                <a:lnTo>
                  <a:pt x="13119920" y="0"/>
                </a:lnTo>
                <a:lnTo>
                  <a:pt x="13119920" y="8393155"/>
                </a:lnTo>
                <a:lnTo>
                  <a:pt x="0" y="8393155"/>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213715" y="1896745"/>
            <a:ext cx="4528326" cy="64649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VD4: Các phần thông điệp và portType của định nghĩa dịch vụ nhân viên thực hiện các chi tiết định nghĩa trừu tượng của hai hoạt động dịch vụ.</a:t>
            </a:r>
          </a:p>
        </p:txBody>
      </p:sp>
    </p:spTree>
  </p:cSld>
  <p:clrMapOvr>
    <a:masterClrMapping/>
  </p:clrMapOvr>
  <p:transition spd="fast">
    <p:circle/>
  </p:transition>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12136" y="1205032"/>
            <a:ext cx="15264710" cy="7263588"/>
          </a:xfrm>
          <a:custGeom>
            <a:avLst/>
            <a:gdLst/>
            <a:ahLst/>
            <a:cxnLst/>
            <a:rect r="r" b="b" t="t" l="l"/>
            <a:pathLst>
              <a:path h="7263588" w="15264710">
                <a:moveTo>
                  <a:pt x="0" y="0"/>
                </a:moveTo>
                <a:lnTo>
                  <a:pt x="15264711" y="0"/>
                </a:lnTo>
                <a:lnTo>
                  <a:pt x="15264711" y="7263589"/>
                </a:lnTo>
                <a:lnTo>
                  <a:pt x="0" y="7263589"/>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2191433" y="8440046"/>
            <a:ext cx="13358912" cy="12833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VD5: Hợp đồng dịch vụ, được bổ sung thêm tài liệu siêu dữ liệu.</a:t>
            </a:r>
          </a:p>
        </p:txBody>
      </p:sp>
    </p:spTree>
  </p:cSld>
  <p:clrMapOvr>
    <a:masterClrMapping/>
  </p:clrMapOvr>
  <p:transition spd="fast">
    <p:circle/>
  </p:transition>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2720219" y="1449504"/>
            <a:ext cx="12847562" cy="4712602"/>
          </a:xfrm>
          <a:custGeom>
            <a:avLst/>
            <a:gdLst/>
            <a:ahLst/>
            <a:cxnLst/>
            <a:rect r="r" b="b" t="t" l="l"/>
            <a:pathLst>
              <a:path h="4712602" w="12847562">
                <a:moveTo>
                  <a:pt x="0" y="0"/>
                </a:moveTo>
                <a:lnTo>
                  <a:pt x="12847562" y="0"/>
                </a:lnTo>
                <a:lnTo>
                  <a:pt x="12847562" y="4712602"/>
                </a:lnTo>
                <a:lnTo>
                  <a:pt x="0" y="4712602"/>
                </a:lnTo>
                <a:lnTo>
                  <a:pt x="0" y="0"/>
                </a:lnTo>
                <a:close/>
              </a:path>
            </a:pathLst>
          </a:custGeom>
          <a:blipFill>
            <a:blip r:embed="rId6"/>
            <a:stretch>
              <a:fillRect l="0" t="0" r="-5432"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2876495" y="6552631"/>
            <a:ext cx="12535010" cy="12833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VD6: Hai hoạt động xây dựng với tên mới, tiêu chuẩn hóa.</a:t>
            </a:r>
          </a:p>
        </p:txBody>
      </p:sp>
    </p:spTree>
  </p:cSld>
  <p:clrMapOvr>
    <a:masterClrMapping/>
  </p:clrMapOvr>
  <p:transition spd="fast">
    <p:circle/>
  </p:transition>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16576847" y="0"/>
            <a:ext cx="1711153" cy="2410065"/>
          </a:xfrm>
          <a:prstGeom prst="rect">
            <a:avLst/>
          </a:prstGeom>
          <a:solidFill>
            <a:srgbClr val="365B6D"/>
          </a:solidFill>
        </p:spPr>
      </p:sp>
      <p:sp>
        <p:nvSpPr>
          <p:cNvPr name="Freeform 3" id="3"/>
          <p:cNvSpPr/>
          <p:nvPr/>
        </p:nvSpPr>
        <p:spPr>
          <a:xfrm flipH="false" flipV="false" rot="0">
            <a:off x="426134" y="85566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845475" y="1019123"/>
            <a:ext cx="6100127" cy="8248755"/>
          </a:xfrm>
          <a:custGeom>
            <a:avLst/>
            <a:gdLst/>
            <a:ahLst/>
            <a:cxnLst/>
            <a:rect r="r" b="b" t="t" l="l"/>
            <a:pathLst>
              <a:path h="8248755" w="6100127">
                <a:moveTo>
                  <a:pt x="0" y="0"/>
                </a:moveTo>
                <a:lnTo>
                  <a:pt x="6100127" y="0"/>
                </a:lnTo>
                <a:lnTo>
                  <a:pt x="6100127" y="8248754"/>
                </a:lnTo>
                <a:lnTo>
                  <a:pt x="0" y="8248754"/>
                </a:lnTo>
                <a:lnTo>
                  <a:pt x="0" y="0"/>
                </a:lnTo>
                <a:close/>
              </a:path>
            </a:pathLst>
          </a:custGeom>
          <a:blipFill>
            <a:blip r:embed="rId6"/>
            <a:stretch>
              <a:fillRect l="0" t="0" r="0" b="0"/>
            </a:stretch>
          </a:blipFill>
        </p:spPr>
      </p:sp>
      <p:sp>
        <p:nvSpPr>
          <p:cNvPr name="TextBox 6" id="6"/>
          <p:cNvSpPr txBox="true"/>
          <p:nvPr/>
        </p:nvSpPr>
        <p:spPr>
          <a:xfrm rot="0">
            <a:off x="6992008" y="291043"/>
            <a:ext cx="3757761" cy="737657"/>
          </a:xfrm>
          <a:prstGeom prst="rect">
            <a:avLst/>
          </a:prstGeom>
        </p:spPr>
        <p:txBody>
          <a:bodyPr anchor="t" rtlCol="false" tIns="0" lIns="0" bIns="0" rIns="0">
            <a:spAutoFit/>
          </a:bodyPr>
          <a:lstStyle/>
          <a:p>
            <a:pPr algn="ctr">
              <a:lnSpc>
                <a:spcPts val="5579"/>
              </a:lnSpc>
              <a:spcBef>
                <a:spcPct val="0"/>
              </a:spcBef>
            </a:pPr>
            <a:r>
              <a:rPr lang="en-US" sz="5364">
                <a:solidFill>
                  <a:srgbClr val="000000"/>
                </a:solidFill>
                <a:latin typeface="Montserrat Classic Bold"/>
              </a:rPr>
              <a:t>Case study</a:t>
            </a:r>
          </a:p>
        </p:txBody>
      </p:sp>
      <p:sp>
        <p:nvSpPr>
          <p:cNvPr name="TextBox 7" id="7"/>
          <p:cNvSpPr txBox="true"/>
          <p:nvPr/>
        </p:nvSpPr>
        <p:spPr>
          <a:xfrm rot="0">
            <a:off x="426134" y="1176457"/>
            <a:ext cx="11115884" cy="8408035"/>
          </a:xfrm>
          <a:prstGeom prst="rect">
            <a:avLst/>
          </a:prstGeom>
        </p:spPr>
        <p:txBody>
          <a:bodyPr anchor="t" rtlCol="false" tIns="0" lIns="0" bIns="0" rIns="0">
            <a:spAutoFit/>
          </a:bodyPr>
          <a:lstStyle/>
          <a:p>
            <a:pPr algn="just">
              <a:lnSpc>
                <a:spcPts val="5119"/>
              </a:lnSpc>
            </a:pPr>
            <a:r>
              <a:rPr lang="en-US" sz="3999">
                <a:solidFill>
                  <a:srgbClr val="1D4355"/>
                </a:solidFill>
                <a:latin typeface="Montserrat"/>
              </a:rPr>
              <a:t>- Hãy xem xét lại hai hoạt động đã được thiết kế vào dịch vụ Nhân viên:</a:t>
            </a:r>
          </a:p>
          <a:p>
            <a:pPr algn="just" marL="863599" indent="-431800" lvl="1">
              <a:lnSpc>
                <a:spcPts val="5119"/>
              </a:lnSpc>
              <a:buFont typeface="Arial"/>
              <a:buChar char="•"/>
            </a:pPr>
            <a:r>
              <a:rPr lang="en-US" sz="3999">
                <a:solidFill>
                  <a:srgbClr val="1D4355"/>
                </a:solidFill>
                <a:latin typeface="Montserrat"/>
              </a:rPr>
              <a:t>GetWeeklyHoursLimit</a:t>
            </a:r>
          </a:p>
          <a:p>
            <a:pPr algn="just" marL="863599" indent="-431800" lvl="1">
              <a:lnSpc>
                <a:spcPts val="5119"/>
              </a:lnSpc>
              <a:buFont typeface="Arial"/>
              <a:buChar char="•"/>
            </a:pPr>
            <a:r>
              <a:rPr lang="en-US" sz="3999">
                <a:solidFill>
                  <a:srgbClr val="1D4355"/>
                </a:solidFill>
                <a:latin typeface="Montserrat"/>
              </a:rPr>
              <a:t>UpdateHistory</a:t>
            </a:r>
          </a:p>
          <a:p>
            <a:pPr algn="just">
              <a:lnSpc>
                <a:spcPts val="5119"/>
              </a:lnSpc>
            </a:pPr>
            <a:r>
              <a:rPr lang="en-US" sz="3999">
                <a:solidFill>
                  <a:srgbClr val="1D4355"/>
                </a:solidFill>
                <a:latin typeface="Montserrat"/>
              </a:rPr>
              <a:t>- </a:t>
            </a:r>
            <a:r>
              <a:rPr lang="en-US" sz="3999">
                <a:solidFill>
                  <a:srgbClr val="1D4355"/>
                </a:solidFill>
                <a:latin typeface="Montserrat"/>
              </a:rPr>
              <a:t>Hoạt động đầu tiên yêu cầu truy cập vào hồ sơ nhân viên. Tại TLS, thông tin nhân viên được lưu trữ ở hai địa điểm:</a:t>
            </a:r>
          </a:p>
          <a:p>
            <a:pPr algn="just" marL="863599" indent="-431800" lvl="1">
              <a:lnSpc>
                <a:spcPts val="5119"/>
              </a:lnSpc>
              <a:buFont typeface="Arial"/>
              <a:buChar char="•"/>
            </a:pPr>
            <a:r>
              <a:rPr lang="en-US" sz="3999">
                <a:solidFill>
                  <a:srgbClr val="1D4355"/>
                </a:solidFill>
                <a:latin typeface="Montserrat"/>
              </a:rPr>
              <a:t>Dữ liệu lương được giữ trong kho dữ liệu hệ thống kế toán, cùng với thông tin liên hệ của nhân viên.</a:t>
            </a:r>
          </a:p>
          <a:p>
            <a:pPr algn="just" marL="863599" indent="-431800" lvl="1">
              <a:lnSpc>
                <a:spcPts val="5119"/>
              </a:lnSpc>
              <a:buFont typeface="Arial"/>
              <a:buChar char="•"/>
            </a:pPr>
            <a:r>
              <a:rPr lang="en-US" sz="3999">
                <a:solidFill>
                  <a:srgbClr val="1D4355"/>
                </a:solidFill>
                <a:latin typeface="Montserrat"/>
              </a:rPr>
              <a:t>Thông tin hồ sơ nhân viên, bao gồm chi tiết lịch sử nhân viên, được lưu trữ trong kho dữ liệu nguồn nhân sự (HR).</a:t>
            </a:r>
          </a:p>
        </p:txBody>
      </p:sp>
    </p:spTree>
  </p:cSld>
  <p:clrMapOvr>
    <a:masterClrMapping/>
  </p:clrMapOvr>
  <p:transition spd="fast">
    <p:circle/>
  </p:transition>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3580788" y="334429"/>
            <a:ext cx="10272577" cy="7631750"/>
          </a:xfrm>
          <a:custGeom>
            <a:avLst/>
            <a:gdLst/>
            <a:ahLst/>
            <a:cxnLst/>
            <a:rect r="r" b="b" t="t" l="l"/>
            <a:pathLst>
              <a:path h="7631750" w="10272577">
                <a:moveTo>
                  <a:pt x="0" y="0"/>
                </a:moveTo>
                <a:lnTo>
                  <a:pt x="10272577" y="0"/>
                </a:lnTo>
                <a:lnTo>
                  <a:pt x="10272577" y="7631749"/>
                </a:lnTo>
                <a:lnTo>
                  <a:pt x="0" y="7631749"/>
                </a:lnTo>
                <a:lnTo>
                  <a:pt x="0" y="0"/>
                </a:lnTo>
                <a:close/>
              </a:path>
            </a:pathLst>
          </a:custGeom>
          <a:blipFill>
            <a:blip r:embed="rId2"/>
            <a:stretch>
              <a:fillRect l="0" t="0" r="0" b="0"/>
            </a:stretch>
          </a:blipFill>
        </p:spPr>
      </p:sp>
      <p:sp>
        <p:nvSpPr>
          <p:cNvPr name="TextBox 3" id="3"/>
          <p:cNvSpPr txBox="true"/>
          <p:nvPr/>
        </p:nvSpPr>
        <p:spPr>
          <a:xfrm rot="0">
            <a:off x="509534" y="7937603"/>
            <a:ext cx="16024760" cy="1818767"/>
          </a:xfrm>
          <a:prstGeom prst="rect">
            <a:avLst/>
          </a:prstGeom>
        </p:spPr>
        <p:txBody>
          <a:bodyPr anchor="t" rtlCol="false" tIns="0" lIns="0" bIns="0" rIns="0">
            <a:spAutoFit/>
          </a:bodyPr>
          <a:lstStyle/>
          <a:p>
            <a:pPr algn="just">
              <a:lnSpc>
                <a:spcPts val="4864"/>
              </a:lnSpc>
            </a:pPr>
            <a:r>
              <a:rPr lang="en-US" sz="3800">
                <a:solidFill>
                  <a:srgbClr val="1D4355"/>
                </a:solidFill>
                <a:latin typeface="Montserrat"/>
              </a:rPr>
              <a:t>VD7: Định nghĩa dịch vụ trừu tượng cuối cùng cho hợp đồng dịch vụ nhân viên. Bước tiếp theo cho dịch vụ này sẽ là tiến hành định nghĩa dịch vụ cụ thể và logic dịch vụ của nó.</a:t>
            </a:r>
          </a:p>
        </p:txBody>
      </p:sp>
    </p:spTree>
  </p:cSld>
  <p:clrMapOvr>
    <a:masterClrMapping/>
  </p:clrMapOvr>
  <p:transition spd="fast">
    <p:circle/>
  </p:transition>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7814890" y="0"/>
            <a:ext cx="10473110" cy="10287000"/>
          </a:xfrm>
          <a:prstGeom prst="rect">
            <a:avLst/>
          </a:prstGeom>
          <a:solidFill>
            <a:srgbClr val="365B6D"/>
          </a:solidFill>
        </p:spPr>
      </p:sp>
      <p:sp>
        <p:nvSpPr>
          <p:cNvPr name="Freeform 3" id="3"/>
          <p:cNvSpPr/>
          <p:nvPr/>
        </p:nvSpPr>
        <p:spPr>
          <a:xfrm flipH="false" flipV="false" rot="0">
            <a:off x="41655" y="1319157"/>
            <a:ext cx="7773235" cy="6947329"/>
          </a:xfrm>
          <a:custGeom>
            <a:avLst/>
            <a:gdLst/>
            <a:ahLst/>
            <a:cxnLst/>
            <a:rect r="r" b="b" t="t" l="l"/>
            <a:pathLst>
              <a:path h="6947329" w="7773235">
                <a:moveTo>
                  <a:pt x="0" y="0"/>
                </a:moveTo>
                <a:lnTo>
                  <a:pt x="7773235" y="0"/>
                </a:lnTo>
                <a:lnTo>
                  <a:pt x="7773235" y="6947329"/>
                </a:lnTo>
                <a:lnTo>
                  <a:pt x="0" y="694732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09092" y="9060000"/>
            <a:ext cx="1205132" cy="1403356"/>
          </a:xfrm>
          <a:custGeom>
            <a:avLst/>
            <a:gdLst/>
            <a:ahLst/>
            <a:cxnLst/>
            <a:rect r="r" b="b" t="t" l="l"/>
            <a:pathLst>
              <a:path h="1403356" w="1205132">
                <a:moveTo>
                  <a:pt x="0" y="0"/>
                </a:moveTo>
                <a:lnTo>
                  <a:pt x="1205131" y="0"/>
                </a:lnTo>
                <a:lnTo>
                  <a:pt x="1205131"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6432" y="617479"/>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736654" y="-84199"/>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797332" y="1095375"/>
            <a:ext cx="8348386" cy="2663825"/>
          </a:xfrm>
          <a:prstGeom prst="rect">
            <a:avLst/>
          </a:prstGeom>
        </p:spPr>
        <p:txBody>
          <a:bodyPr anchor="t" rtlCol="false" tIns="0" lIns="0" bIns="0" rIns="0">
            <a:spAutoFit/>
          </a:bodyPr>
          <a:lstStyle/>
          <a:p>
            <a:pPr algn="l">
              <a:lnSpc>
                <a:spcPts val="5200"/>
              </a:lnSpc>
            </a:pPr>
            <a:r>
              <a:rPr lang="en-US" sz="5000">
                <a:solidFill>
                  <a:srgbClr val="F7F7F7"/>
                </a:solidFill>
                <a:latin typeface="Montserrat Classic Bold"/>
              </a:rPr>
              <a:t>8.2, Web Service Design Guidelines (Hướng dẫn thiết kế dịch vụ web)</a:t>
            </a:r>
          </a:p>
          <a:p>
            <a:pPr algn="l">
              <a:lnSpc>
                <a:spcPts val="5200"/>
              </a:lnSpc>
            </a:pPr>
          </a:p>
        </p:txBody>
      </p:sp>
      <p:sp>
        <p:nvSpPr>
          <p:cNvPr name="TextBox 8" id="8"/>
          <p:cNvSpPr txBox="true"/>
          <p:nvPr/>
        </p:nvSpPr>
        <p:spPr>
          <a:xfrm rot="0">
            <a:off x="8797332" y="3692525"/>
            <a:ext cx="8860180" cy="3654336"/>
          </a:xfrm>
          <a:prstGeom prst="rect">
            <a:avLst/>
          </a:prstGeom>
        </p:spPr>
        <p:txBody>
          <a:bodyPr anchor="t" rtlCol="false" tIns="0" lIns="0" bIns="0" rIns="0">
            <a:spAutoFit/>
          </a:bodyPr>
          <a:lstStyle/>
          <a:p>
            <a:pPr algn="just">
              <a:lnSpc>
                <a:spcPts val="4838"/>
              </a:lnSpc>
            </a:pPr>
            <a:r>
              <a:rPr lang="en-US" sz="3456">
                <a:solidFill>
                  <a:srgbClr val="F7F7F7"/>
                </a:solidFill>
                <a:latin typeface="Montserrat"/>
              </a:rPr>
              <a:t>Được cung cấp trong phần này là một tập hợp các hướng dẫn chung cho việc thiết kế các hợp đồng dịch vụ Web. Một số hướng dẫn này có thể trở thành cơ sở của các tiêu chuẩn thiết kế tùy chỉnh chính thức.</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TextBox 2" id="2"/>
          <p:cNvSpPr txBox="true"/>
          <p:nvPr/>
        </p:nvSpPr>
        <p:spPr>
          <a:xfrm rot="0">
            <a:off x="855577" y="3645535"/>
            <a:ext cx="5982107" cy="2948305"/>
          </a:xfrm>
          <a:prstGeom prst="rect">
            <a:avLst/>
          </a:prstGeom>
        </p:spPr>
        <p:txBody>
          <a:bodyPr anchor="t" rtlCol="false" tIns="0" lIns="0" bIns="0" rIns="0">
            <a:spAutoFit/>
          </a:bodyPr>
          <a:lstStyle/>
          <a:p>
            <a:pPr algn="just">
              <a:lnSpc>
                <a:spcPts val="3920"/>
              </a:lnSpc>
            </a:pPr>
            <a:r>
              <a:rPr lang="en-US" sz="2800">
                <a:solidFill>
                  <a:srgbClr val="4F7486"/>
                </a:solidFill>
                <a:latin typeface="Montserrat"/>
              </a:rPr>
              <a:t>Ghi nhãn dịch vụ Web (</a:t>
            </a:r>
            <a:r>
              <a:rPr lang="en-US" sz="2800">
                <a:solidFill>
                  <a:srgbClr val="4F7486"/>
                </a:solidFill>
                <a:latin typeface="Montserrat Bold"/>
              </a:rPr>
              <a:t>Labeling Web services</a:t>
            </a:r>
            <a:r>
              <a:rPr lang="en-US" sz="2800">
                <a:solidFill>
                  <a:srgbClr val="4F7486"/>
                </a:solidFill>
                <a:latin typeface="Montserrat"/>
              </a:rPr>
              <a:t>) tương đương với việc dán nhãn cơ sở hạ tầng CNTT. Do đó, điều cần thiết là các API dịch vụ phải tự mô tả một cách nhất quán nhất có thể.</a:t>
            </a:r>
          </a:p>
        </p:txBody>
      </p:sp>
      <p:sp>
        <p:nvSpPr>
          <p:cNvPr name="AutoShape 3" id="3"/>
          <p:cNvSpPr/>
          <p:nvPr/>
        </p:nvSpPr>
        <p:spPr>
          <a:xfrm rot="0">
            <a:off x="7809875" y="6025276"/>
            <a:ext cx="11476123" cy="4261724"/>
          </a:xfrm>
          <a:prstGeom prst="rect">
            <a:avLst/>
          </a:prstGeom>
          <a:solidFill>
            <a:srgbClr val="365B6D"/>
          </a:solidFill>
        </p:spPr>
      </p:sp>
      <p:sp>
        <p:nvSpPr>
          <p:cNvPr name="Freeform 4" id="4"/>
          <p:cNvSpPr/>
          <p:nvPr/>
        </p:nvSpPr>
        <p:spPr>
          <a:xfrm flipH="false" flipV="false" rot="0">
            <a:off x="8315345" y="1310282"/>
            <a:ext cx="9737235" cy="7948018"/>
          </a:xfrm>
          <a:custGeom>
            <a:avLst/>
            <a:gdLst/>
            <a:ahLst/>
            <a:cxnLst/>
            <a:rect r="r" b="b" t="t" l="l"/>
            <a:pathLst>
              <a:path h="7948018" w="9737235">
                <a:moveTo>
                  <a:pt x="0" y="0"/>
                </a:moveTo>
                <a:lnTo>
                  <a:pt x="9737236" y="0"/>
                </a:lnTo>
                <a:lnTo>
                  <a:pt x="9737236" y="7948018"/>
                </a:lnTo>
                <a:lnTo>
                  <a:pt x="0" y="7948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5" id="5"/>
          <p:cNvSpPr/>
          <p:nvPr/>
        </p:nvSpPr>
        <p:spPr>
          <a:xfrm rot="0">
            <a:off x="0" y="7876935"/>
            <a:ext cx="1711153" cy="2410065"/>
          </a:xfrm>
          <a:prstGeom prst="rect">
            <a:avLst/>
          </a:prstGeom>
          <a:solidFill>
            <a:srgbClr val="365B6D"/>
          </a:solidFill>
        </p:spPr>
      </p:sp>
      <p:sp>
        <p:nvSpPr>
          <p:cNvPr name="TextBox 6" id="6"/>
          <p:cNvSpPr txBox="true"/>
          <p:nvPr/>
        </p:nvSpPr>
        <p:spPr>
          <a:xfrm rot="0">
            <a:off x="855577" y="637669"/>
            <a:ext cx="11645692" cy="1421425"/>
          </a:xfrm>
          <a:prstGeom prst="rect">
            <a:avLst/>
          </a:prstGeom>
        </p:spPr>
        <p:txBody>
          <a:bodyPr anchor="t" rtlCol="false" tIns="0" lIns="0" bIns="0" rIns="0">
            <a:spAutoFit/>
          </a:bodyPr>
          <a:lstStyle/>
          <a:p>
            <a:pPr algn="l">
              <a:lnSpc>
                <a:spcPts val="5475"/>
              </a:lnSpc>
            </a:pPr>
            <a:r>
              <a:rPr lang="en-US" sz="5264">
                <a:solidFill>
                  <a:srgbClr val="14A59F"/>
                </a:solidFill>
                <a:latin typeface="Montserrat Classic Bold"/>
              </a:rPr>
              <a:t>1. Áp dụng tiêu chuẩn đặt tên (Apply Naming Standards)</a:t>
            </a:r>
          </a:p>
        </p:txBody>
      </p:sp>
      <p:sp>
        <p:nvSpPr>
          <p:cNvPr name="Freeform 7" id="7"/>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push dir="l"/>
  </p:transition>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7809875" y="6025276"/>
            <a:ext cx="11476123" cy="4261724"/>
          </a:xfrm>
          <a:prstGeom prst="rect">
            <a:avLst/>
          </a:prstGeom>
          <a:solidFill>
            <a:srgbClr val="365B6D"/>
          </a:solidFill>
        </p:spPr>
      </p:sp>
      <p:sp>
        <p:nvSpPr>
          <p:cNvPr name="Freeform 3" id="3"/>
          <p:cNvSpPr/>
          <p:nvPr/>
        </p:nvSpPr>
        <p:spPr>
          <a:xfrm flipH="false" flipV="false" rot="0">
            <a:off x="8315345" y="1310282"/>
            <a:ext cx="9737235" cy="7948018"/>
          </a:xfrm>
          <a:custGeom>
            <a:avLst/>
            <a:gdLst/>
            <a:ahLst/>
            <a:cxnLst/>
            <a:rect r="r" b="b" t="t" l="l"/>
            <a:pathLst>
              <a:path h="7948018" w="9737235">
                <a:moveTo>
                  <a:pt x="0" y="0"/>
                </a:moveTo>
                <a:lnTo>
                  <a:pt x="9737236" y="0"/>
                </a:lnTo>
                <a:lnTo>
                  <a:pt x="9737236" y="7948018"/>
                </a:lnTo>
                <a:lnTo>
                  <a:pt x="0" y="794801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0" y="7876935"/>
            <a:ext cx="1711153" cy="2410065"/>
          </a:xfrm>
          <a:prstGeom prst="rect">
            <a:avLst/>
          </a:prstGeom>
          <a:solidFill>
            <a:srgbClr val="365B6D"/>
          </a:solidFill>
        </p:spPr>
      </p:sp>
      <p:sp>
        <p:nvSpPr>
          <p:cNvPr name="TextBox 5" id="5"/>
          <p:cNvSpPr txBox="true"/>
          <p:nvPr/>
        </p:nvSpPr>
        <p:spPr>
          <a:xfrm rot="0">
            <a:off x="855577" y="637669"/>
            <a:ext cx="11645692" cy="1421425"/>
          </a:xfrm>
          <a:prstGeom prst="rect">
            <a:avLst/>
          </a:prstGeom>
        </p:spPr>
        <p:txBody>
          <a:bodyPr anchor="t" rtlCol="false" tIns="0" lIns="0" bIns="0" rIns="0">
            <a:spAutoFit/>
          </a:bodyPr>
          <a:lstStyle/>
          <a:p>
            <a:pPr algn="l">
              <a:lnSpc>
                <a:spcPts val="5475"/>
              </a:lnSpc>
            </a:pPr>
            <a:r>
              <a:rPr lang="en-US" sz="5264">
                <a:solidFill>
                  <a:srgbClr val="14A59F"/>
                </a:solidFill>
                <a:latin typeface="Montserrat Classic Bold"/>
              </a:rPr>
              <a:t>1. Apply Naming Standards </a:t>
            </a:r>
          </a:p>
          <a:p>
            <a:pPr algn="l">
              <a:lnSpc>
                <a:spcPts val="5475"/>
              </a:lnSpc>
            </a:pPr>
            <a:r>
              <a:rPr lang="en-US" sz="5264">
                <a:solidFill>
                  <a:srgbClr val="14A59F"/>
                </a:solidFill>
                <a:latin typeface="Montserrat Classic Bold"/>
              </a:rPr>
              <a:t>(Áp dụng tiêu chuẩn đặt tên)</a:t>
            </a:r>
          </a:p>
        </p:txBody>
      </p:sp>
      <p:sp>
        <p:nvSpPr>
          <p:cNvPr name="TextBox 6" id="6"/>
          <p:cNvSpPr txBox="true"/>
          <p:nvPr/>
        </p:nvSpPr>
        <p:spPr>
          <a:xfrm rot="0">
            <a:off x="1028700" y="3179546"/>
            <a:ext cx="6781175" cy="4471035"/>
          </a:xfrm>
          <a:prstGeom prst="rect">
            <a:avLst/>
          </a:prstGeom>
        </p:spPr>
        <p:txBody>
          <a:bodyPr anchor="t" rtlCol="false" tIns="0" lIns="0" bIns="0" rIns="0">
            <a:spAutoFit/>
          </a:bodyPr>
          <a:lstStyle/>
          <a:p>
            <a:pPr algn="just">
              <a:lnSpc>
                <a:spcPts val="4060"/>
              </a:lnSpc>
            </a:pPr>
            <a:r>
              <a:rPr lang="en-US" sz="2900">
                <a:solidFill>
                  <a:srgbClr val="4F7486"/>
                </a:solidFill>
                <a:latin typeface="Montserrat"/>
              </a:rPr>
              <a:t>Do đó, các t</a:t>
            </a:r>
            <a:r>
              <a:rPr lang="en-US" sz="2900">
                <a:solidFill>
                  <a:srgbClr val="4F7486"/>
                </a:solidFill>
                <a:latin typeface="Montserrat"/>
              </a:rPr>
              <a:t>i</a:t>
            </a:r>
            <a:r>
              <a:rPr lang="en-US" sz="2900">
                <a:solidFill>
                  <a:srgbClr val="4F7486"/>
                </a:solidFill>
                <a:latin typeface="Montserrat"/>
              </a:rPr>
              <a:t>êu</a:t>
            </a:r>
            <a:r>
              <a:rPr lang="en-US" sz="2900">
                <a:solidFill>
                  <a:srgbClr val="4F7486"/>
                </a:solidFill>
                <a:latin typeface="Montserrat"/>
              </a:rPr>
              <a:t> c</a:t>
            </a:r>
            <a:r>
              <a:rPr lang="en-US" sz="2900">
                <a:solidFill>
                  <a:srgbClr val="4F7486"/>
                </a:solidFill>
                <a:latin typeface="Montserrat"/>
              </a:rPr>
              <a:t>huẩn đặt tên cần được xác định và áp dụng cho: </a:t>
            </a:r>
          </a:p>
          <a:p>
            <a:pPr algn="just" marL="604523" indent="-302261" lvl="1">
              <a:lnSpc>
                <a:spcPts val="3920"/>
              </a:lnSpc>
              <a:buFont typeface="Arial"/>
              <a:buChar char="•"/>
            </a:pPr>
            <a:r>
              <a:rPr lang="en-US" sz="2800">
                <a:solidFill>
                  <a:srgbClr val="4F7486"/>
                </a:solidFill>
                <a:latin typeface="Montserrat"/>
              </a:rPr>
              <a:t>Tên điểm cuối dịch vụ </a:t>
            </a:r>
          </a:p>
          <a:p>
            <a:pPr algn="just">
              <a:lnSpc>
                <a:spcPts val="3920"/>
              </a:lnSpc>
            </a:pPr>
            <a:r>
              <a:rPr lang="en-US" sz="2800">
                <a:solidFill>
                  <a:srgbClr val="4F7486"/>
                </a:solidFill>
                <a:latin typeface="Montserrat"/>
              </a:rPr>
              <a:t>       </a:t>
            </a:r>
            <a:r>
              <a:rPr lang="en-US" sz="2800">
                <a:solidFill>
                  <a:srgbClr val="4F7486"/>
                </a:solidFill>
                <a:latin typeface="Montserrat"/>
              </a:rPr>
              <a:t>(</a:t>
            </a:r>
            <a:r>
              <a:rPr lang="en-US" sz="2800">
                <a:solidFill>
                  <a:srgbClr val="4F7486"/>
                </a:solidFill>
                <a:latin typeface="Montserrat Bold"/>
              </a:rPr>
              <a:t>Service endpoint names</a:t>
            </a:r>
            <a:r>
              <a:rPr lang="en-US" sz="2800">
                <a:solidFill>
                  <a:srgbClr val="4F7486"/>
                </a:solidFill>
                <a:latin typeface="Montserrat"/>
              </a:rPr>
              <a:t>)</a:t>
            </a:r>
          </a:p>
          <a:p>
            <a:pPr algn="just" marL="604523" indent="-302261" lvl="1">
              <a:lnSpc>
                <a:spcPts val="3920"/>
              </a:lnSpc>
              <a:buFont typeface="Arial"/>
              <a:buChar char="•"/>
            </a:pPr>
            <a:r>
              <a:rPr lang="en-US" sz="2800">
                <a:solidFill>
                  <a:srgbClr val="4F7486"/>
                </a:solidFill>
                <a:latin typeface="Montserrat"/>
              </a:rPr>
              <a:t>Tên hoạt động dịch vụ </a:t>
            </a:r>
          </a:p>
          <a:p>
            <a:pPr algn="just">
              <a:lnSpc>
                <a:spcPts val="3920"/>
              </a:lnSpc>
            </a:pPr>
            <a:r>
              <a:rPr lang="en-US" sz="2800">
                <a:solidFill>
                  <a:srgbClr val="4F7486"/>
                </a:solidFill>
                <a:latin typeface="Montserrat"/>
              </a:rPr>
              <a:t>       </a:t>
            </a:r>
            <a:r>
              <a:rPr lang="en-US" sz="2800">
                <a:solidFill>
                  <a:srgbClr val="4F7486"/>
                </a:solidFill>
                <a:latin typeface="Montserrat"/>
              </a:rPr>
              <a:t>(</a:t>
            </a:r>
            <a:r>
              <a:rPr lang="en-US" sz="2800">
                <a:solidFill>
                  <a:srgbClr val="4F7486"/>
                </a:solidFill>
                <a:latin typeface="Montserrat Bold"/>
              </a:rPr>
              <a:t>Service operation names</a:t>
            </a:r>
            <a:r>
              <a:rPr lang="en-US" sz="2800">
                <a:solidFill>
                  <a:srgbClr val="4F7486"/>
                </a:solidFill>
                <a:latin typeface="Montserrat"/>
              </a:rPr>
              <a:t>)</a:t>
            </a:r>
          </a:p>
          <a:p>
            <a:pPr algn="just" marL="604523" indent="-302261" lvl="1">
              <a:lnSpc>
                <a:spcPts val="3920"/>
              </a:lnSpc>
              <a:buFont typeface="Arial"/>
              <a:buChar char="•"/>
            </a:pPr>
            <a:r>
              <a:rPr lang="en-US" sz="2800">
                <a:solidFill>
                  <a:srgbClr val="4F7486"/>
                </a:solidFill>
                <a:latin typeface="Montserrat"/>
              </a:rPr>
              <a:t>Giá trị tin nhắn </a:t>
            </a:r>
          </a:p>
          <a:p>
            <a:pPr algn="just">
              <a:lnSpc>
                <a:spcPts val="3920"/>
              </a:lnSpc>
            </a:pPr>
            <a:r>
              <a:rPr lang="en-US" sz="2800">
                <a:solidFill>
                  <a:srgbClr val="4F7486"/>
                </a:solidFill>
                <a:latin typeface="Montserrat"/>
              </a:rPr>
              <a:t>       </a:t>
            </a:r>
            <a:r>
              <a:rPr lang="en-US" sz="2800">
                <a:solidFill>
                  <a:srgbClr val="4F7486"/>
                </a:solidFill>
                <a:latin typeface="Montserrat"/>
              </a:rPr>
              <a:t>(</a:t>
            </a:r>
            <a:r>
              <a:rPr lang="en-US" sz="2800">
                <a:solidFill>
                  <a:srgbClr val="4F7486"/>
                </a:solidFill>
                <a:latin typeface="Montserrat Bold"/>
              </a:rPr>
              <a:t>Message values</a:t>
            </a:r>
            <a:r>
              <a:rPr lang="en-US" sz="2800">
                <a:solidFill>
                  <a:srgbClr val="4F7486"/>
                </a:solidFill>
                <a:latin typeface="Montserrat"/>
              </a:rPr>
              <a:t>)</a:t>
            </a:r>
          </a:p>
          <a:p>
            <a:pPr algn="just">
              <a:lnSpc>
                <a:spcPts val="3920"/>
              </a:lnSpc>
            </a:pPr>
          </a:p>
        </p:txBody>
      </p:sp>
      <p:sp>
        <p:nvSpPr>
          <p:cNvPr name="Freeform 7" id="7"/>
          <p:cNvSpPr/>
          <p:nvPr/>
        </p:nvSpPr>
        <p:spPr>
          <a:xfrm flipH="false" flipV="false" rot="0">
            <a:off x="17249775"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7814890" y="0"/>
            <a:ext cx="10473110" cy="10287000"/>
          </a:xfrm>
          <a:prstGeom prst="rect">
            <a:avLst/>
          </a:prstGeom>
          <a:solidFill>
            <a:srgbClr val="365B6D"/>
          </a:solidFill>
        </p:spPr>
      </p:sp>
      <p:sp>
        <p:nvSpPr>
          <p:cNvPr name="Freeform 3" id="3"/>
          <p:cNvSpPr/>
          <p:nvPr/>
        </p:nvSpPr>
        <p:spPr>
          <a:xfrm flipH="false" flipV="false" rot="0">
            <a:off x="-176432" y="1173928"/>
            <a:ext cx="8882957" cy="7939143"/>
          </a:xfrm>
          <a:custGeom>
            <a:avLst/>
            <a:gdLst/>
            <a:ahLst/>
            <a:cxnLst/>
            <a:rect r="r" b="b" t="t" l="l"/>
            <a:pathLst>
              <a:path h="7939143" w="8882957">
                <a:moveTo>
                  <a:pt x="0" y="0"/>
                </a:moveTo>
                <a:lnTo>
                  <a:pt x="8882958" y="0"/>
                </a:lnTo>
                <a:lnTo>
                  <a:pt x="8882958" y="7939144"/>
                </a:lnTo>
                <a:lnTo>
                  <a:pt x="0" y="793914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9309092" y="9060000"/>
            <a:ext cx="1205132" cy="1403356"/>
          </a:xfrm>
          <a:custGeom>
            <a:avLst/>
            <a:gdLst/>
            <a:ahLst/>
            <a:cxnLst/>
            <a:rect r="r" b="b" t="t" l="l"/>
            <a:pathLst>
              <a:path h="1403356" w="1205132">
                <a:moveTo>
                  <a:pt x="0" y="0"/>
                </a:moveTo>
                <a:lnTo>
                  <a:pt x="1205131" y="0"/>
                </a:lnTo>
                <a:lnTo>
                  <a:pt x="1205131"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76432" y="617479"/>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16054168" y="-84199"/>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8910914" y="870444"/>
            <a:ext cx="8348386" cy="2663561"/>
          </a:xfrm>
          <a:prstGeom prst="rect">
            <a:avLst/>
          </a:prstGeom>
        </p:spPr>
        <p:txBody>
          <a:bodyPr anchor="t" rtlCol="false" tIns="0" lIns="0" bIns="0" rIns="0">
            <a:spAutoFit/>
          </a:bodyPr>
          <a:lstStyle/>
          <a:p>
            <a:pPr algn="l">
              <a:lnSpc>
                <a:spcPts val="5200"/>
              </a:lnSpc>
            </a:pPr>
            <a:r>
              <a:rPr lang="en-US" sz="5000">
                <a:solidFill>
                  <a:srgbClr val="F7F7F7"/>
                </a:solidFill>
                <a:latin typeface="Montserrat Classic Bold"/>
              </a:rPr>
              <a:t>Các lợi ích có thể đạt được thông qua cách tiếp cận hợp đồng dịch vụ đầu tiên với Web services:</a:t>
            </a:r>
          </a:p>
        </p:txBody>
      </p:sp>
      <p:sp>
        <p:nvSpPr>
          <p:cNvPr name="TextBox 8" id="8"/>
          <p:cNvSpPr txBox="true"/>
          <p:nvPr/>
        </p:nvSpPr>
        <p:spPr>
          <a:xfrm rot="0">
            <a:off x="8830994" y="3804072"/>
            <a:ext cx="8508226" cy="4780657"/>
          </a:xfrm>
          <a:prstGeom prst="rect">
            <a:avLst/>
          </a:prstGeom>
        </p:spPr>
        <p:txBody>
          <a:bodyPr anchor="t" rtlCol="false" tIns="0" lIns="0" bIns="0" rIns="0">
            <a:spAutoFit/>
          </a:bodyPr>
          <a:lstStyle/>
          <a:p>
            <a:pPr algn="just" marL="647700" indent="-323850" lvl="1">
              <a:lnSpc>
                <a:spcPts val="4200"/>
              </a:lnSpc>
              <a:buFont typeface="Arial"/>
              <a:buChar char="•"/>
            </a:pPr>
            <a:r>
              <a:rPr lang="en-US" sz="3000">
                <a:solidFill>
                  <a:srgbClr val="F7F7F7"/>
                </a:solidFill>
                <a:latin typeface="Montserrat"/>
              </a:rPr>
              <a:t>Thiết kế chính xác, đại diện cho ngữ cảnh và chức năng của dịch vụ.</a:t>
            </a:r>
          </a:p>
          <a:p>
            <a:pPr algn="just" marL="647700" indent="-323850" lvl="1">
              <a:lnSpc>
                <a:spcPts val="4200"/>
              </a:lnSpc>
              <a:buFont typeface="Arial"/>
              <a:buChar char="•"/>
            </a:pPr>
            <a:r>
              <a:rPr lang="en-US" sz="3000">
                <a:solidFill>
                  <a:srgbClr val="F7F7F7"/>
                </a:solidFill>
                <a:latin typeface="Montserrat"/>
              </a:rPr>
              <a:t>Tạo ra các định nghĩa điểm cuối được chuẩn hóa.</a:t>
            </a:r>
          </a:p>
          <a:p>
            <a:pPr algn="just" marL="647700" indent="-323850" lvl="1">
              <a:lnSpc>
                <a:spcPts val="4200"/>
              </a:lnSpc>
              <a:buFont typeface="Arial"/>
              <a:buChar char="•"/>
            </a:pPr>
            <a:r>
              <a:rPr lang="en-US" sz="3000">
                <a:solidFill>
                  <a:srgbClr val="F7F7F7"/>
                </a:solidFill>
                <a:latin typeface="Montserrat"/>
              </a:rPr>
              <a:t>Cung cấp thiết kế API nhất quán và dự đoán được.</a:t>
            </a:r>
          </a:p>
          <a:p>
            <a:pPr algn="just" marL="647700" indent="-323850" lvl="1">
              <a:lnSpc>
                <a:spcPts val="4200"/>
              </a:lnSpc>
              <a:buFont typeface="Arial"/>
              <a:buChar char="•"/>
            </a:pPr>
            <a:r>
              <a:rPr lang="en-US" sz="3000">
                <a:solidFill>
                  <a:srgbClr val="F7F7F7"/>
                </a:solidFill>
                <a:latin typeface="Montserrat"/>
              </a:rPr>
              <a:t>Đảm bảo người tiêu dùng dịch vụ tuân thủ theo hợp đồng.</a:t>
            </a:r>
          </a:p>
          <a:p>
            <a:pPr algn="just" marL="647700" indent="-323850" lvl="1">
              <a:lnSpc>
                <a:spcPts val="4200"/>
              </a:lnSpc>
              <a:buFont typeface="Arial"/>
              <a:buChar char="•"/>
            </a:pPr>
            <a:r>
              <a:rPr lang="en-US" sz="3000">
                <a:solidFill>
                  <a:srgbClr val="F7F7F7"/>
                </a:solidFill>
                <a:latin typeface="Montserrat"/>
              </a:rPr>
              <a:t>Hỗ trợ bởi các nhà phân tích kinh doanh.</a:t>
            </a:r>
          </a:p>
        </p:txBody>
      </p:sp>
    </p:spTree>
  </p:cSld>
  <p:clrMapOvr>
    <a:masterClrMapping/>
  </p:clrMapOvr>
  <p:transition spd="fast">
    <p:fade/>
  </p:transition>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TextBox 3" id="3"/>
          <p:cNvSpPr txBox="true"/>
          <p:nvPr/>
        </p:nvSpPr>
        <p:spPr>
          <a:xfrm rot="0">
            <a:off x="1028700" y="1111509"/>
            <a:ext cx="6920537" cy="726100"/>
          </a:xfrm>
          <a:prstGeom prst="rect">
            <a:avLst/>
          </a:prstGeom>
        </p:spPr>
        <p:txBody>
          <a:bodyPr anchor="t" rtlCol="false" tIns="0" lIns="0" bIns="0" rIns="0">
            <a:spAutoFit/>
          </a:bodyPr>
          <a:lstStyle/>
          <a:p>
            <a:pPr algn="l">
              <a:lnSpc>
                <a:spcPts val="5475"/>
              </a:lnSpc>
            </a:pPr>
            <a:r>
              <a:rPr lang="en-US" sz="5264">
                <a:solidFill>
                  <a:srgbClr val="F2F1EC"/>
                </a:solidFill>
                <a:latin typeface="Montserrat Classic Bold"/>
              </a:rPr>
              <a:t>Một số gợi ý</a:t>
            </a:r>
          </a:p>
        </p:txBody>
      </p:sp>
      <p:sp>
        <p:nvSpPr>
          <p:cNvPr name="TextBox 4" id="4"/>
          <p:cNvSpPr txBox="true"/>
          <p:nvPr/>
        </p:nvSpPr>
        <p:spPr>
          <a:xfrm rot="0">
            <a:off x="1028700" y="2724780"/>
            <a:ext cx="5800737" cy="44342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1.  Xử lý ứng viên dịch vụ có tiềm năng sử dụng lại cao:</a:t>
            </a:r>
          </a:p>
          <a:p>
            <a:pPr algn="l" marL="604523" indent="-302261" lvl="1">
              <a:lnSpc>
                <a:spcPts val="3920"/>
              </a:lnSpc>
              <a:buFont typeface="Arial"/>
              <a:buChar char="•"/>
            </a:pPr>
            <a:r>
              <a:rPr lang="en-US" sz="2800">
                <a:solidFill>
                  <a:srgbClr val="F7F7F7"/>
                </a:solidFill>
                <a:latin typeface="Montserrat"/>
              </a:rPr>
              <a:t>Loại bỏ đặc điểm gợi ý đến quy trình kinh doanh ban đầu</a:t>
            </a:r>
          </a:p>
          <a:p>
            <a:pPr algn="l" marL="604523" indent="-302261" lvl="1">
              <a:lnSpc>
                <a:spcPts val="3920"/>
              </a:lnSpc>
              <a:buFont typeface="Arial"/>
              <a:buChar char="•"/>
            </a:pPr>
            <a:r>
              <a:rPr lang="en-US" sz="2800">
                <a:solidFill>
                  <a:srgbClr val="F7F7F7"/>
                </a:solidFill>
                <a:latin typeface="Montserrat"/>
              </a:rPr>
              <a:t>Ví dụ: GetTimesheetSubmissionID -&gt; GetTimesheetID</a:t>
            </a:r>
          </a:p>
          <a:p>
            <a:pPr algn="l">
              <a:lnSpc>
                <a:spcPts val="3920"/>
              </a:lnSpc>
            </a:pPr>
          </a:p>
        </p:txBody>
      </p:sp>
      <p:sp>
        <p:nvSpPr>
          <p:cNvPr name="Freeform 5" id="5"/>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10328" y="1260985"/>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TextBox 3" id="3"/>
          <p:cNvSpPr txBox="true"/>
          <p:nvPr/>
        </p:nvSpPr>
        <p:spPr>
          <a:xfrm rot="0">
            <a:off x="1028700" y="1111509"/>
            <a:ext cx="6920537" cy="726100"/>
          </a:xfrm>
          <a:prstGeom prst="rect">
            <a:avLst/>
          </a:prstGeom>
        </p:spPr>
        <p:txBody>
          <a:bodyPr anchor="t" rtlCol="false" tIns="0" lIns="0" bIns="0" rIns="0">
            <a:spAutoFit/>
          </a:bodyPr>
          <a:lstStyle/>
          <a:p>
            <a:pPr algn="l">
              <a:lnSpc>
                <a:spcPts val="5475"/>
              </a:lnSpc>
            </a:pPr>
            <a:r>
              <a:rPr lang="en-US" sz="5264">
                <a:solidFill>
                  <a:srgbClr val="F2F1EC"/>
                </a:solidFill>
                <a:latin typeface="Montserrat Classic Bold"/>
              </a:rPr>
              <a:t>Một số gợi ý</a:t>
            </a:r>
          </a:p>
        </p:txBody>
      </p:sp>
      <p:sp>
        <p:nvSpPr>
          <p:cNvPr name="TextBox 4" id="4"/>
          <p:cNvSpPr txBox="true"/>
          <p:nvPr/>
        </p:nvSpPr>
        <p:spPr>
          <a:xfrm rot="0">
            <a:off x="1028700" y="2724780"/>
            <a:ext cx="5800737" cy="49295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2. Dịch vụ thực thể (Entity services):</a:t>
            </a:r>
          </a:p>
          <a:p>
            <a:pPr algn="l" marL="604523" indent="-302261" lvl="1">
              <a:lnSpc>
                <a:spcPts val="3920"/>
              </a:lnSpc>
              <a:buFont typeface="Arial"/>
              <a:buChar char="•"/>
            </a:pPr>
            <a:r>
              <a:rPr lang="en-US" sz="2800">
                <a:solidFill>
                  <a:srgbClr val="F7F7F7"/>
                </a:solidFill>
                <a:latin typeface="Montserrat"/>
              </a:rPr>
              <a:t>Đại diện cho mô hình thực thể gốc</a:t>
            </a:r>
          </a:p>
          <a:p>
            <a:pPr algn="l" marL="604523" indent="-302261" lvl="1">
              <a:lnSpc>
                <a:spcPts val="3920"/>
              </a:lnSpc>
              <a:buFont typeface="Arial"/>
              <a:buChar char="•"/>
            </a:pPr>
            <a:r>
              <a:rPr lang="en-US" sz="2800">
                <a:solidFill>
                  <a:srgbClr val="F7F7F7"/>
                </a:solidFill>
                <a:latin typeface="Montserrat"/>
              </a:rPr>
              <a:t>Cấu trúc đặt tên: chỉ có danh từ</a:t>
            </a:r>
          </a:p>
          <a:p>
            <a:pPr algn="l" marL="604523" indent="-302261" lvl="1">
              <a:lnSpc>
                <a:spcPts val="3920"/>
              </a:lnSpc>
              <a:buFont typeface="Arial"/>
              <a:buChar char="•"/>
            </a:pPr>
            <a:r>
              <a:rPr lang="en-US" sz="2800">
                <a:solidFill>
                  <a:srgbClr val="F7F7F7"/>
                </a:solidFill>
                <a:latin typeface="Montserrat"/>
              </a:rPr>
              <a:t>Ví dụ: Invoice, Customer, Employee</a:t>
            </a:r>
          </a:p>
          <a:p>
            <a:pPr algn="l">
              <a:lnSpc>
                <a:spcPts val="3920"/>
              </a:lnSpc>
            </a:pPr>
          </a:p>
          <a:p>
            <a:pPr algn="l">
              <a:lnSpc>
                <a:spcPts val="3920"/>
              </a:lnSpc>
            </a:pPr>
          </a:p>
        </p:txBody>
      </p:sp>
      <p:sp>
        <p:nvSpPr>
          <p:cNvPr name="Freeform 5" id="5"/>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10328" y="1260985"/>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TextBox 3" id="3"/>
          <p:cNvSpPr txBox="true"/>
          <p:nvPr/>
        </p:nvSpPr>
        <p:spPr>
          <a:xfrm rot="0">
            <a:off x="1028700" y="5309870"/>
            <a:ext cx="5800737" cy="29483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4. Utility services:</a:t>
            </a:r>
          </a:p>
          <a:p>
            <a:pPr algn="l" marL="604523" indent="-302261" lvl="1">
              <a:lnSpc>
                <a:spcPts val="3920"/>
              </a:lnSpc>
              <a:buFont typeface="Arial"/>
              <a:buChar char="•"/>
            </a:pPr>
            <a:r>
              <a:rPr lang="en-US" sz="2800">
                <a:solidFill>
                  <a:srgbClr val="F7F7F7"/>
                </a:solidFill>
                <a:latin typeface="Montserrat"/>
              </a:rPr>
              <a:t>Đặt</a:t>
            </a:r>
            <a:r>
              <a:rPr lang="en-US" sz="2800">
                <a:solidFill>
                  <a:srgbClr val="F7F7F7"/>
                </a:solidFill>
                <a:latin typeface="Montserrat"/>
              </a:rPr>
              <a:t> tên theo ngữ cảnh xử lý</a:t>
            </a:r>
          </a:p>
          <a:p>
            <a:pPr algn="l" marL="604523" indent="-302261" lvl="1">
              <a:lnSpc>
                <a:spcPts val="3920"/>
              </a:lnSpc>
              <a:buFont typeface="Arial"/>
              <a:buChar char="•"/>
            </a:pPr>
            <a:r>
              <a:rPr lang="en-US" sz="2800">
                <a:solidFill>
                  <a:srgbClr val="F7F7F7"/>
                </a:solidFill>
                <a:latin typeface="Montserrat"/>
              </a:rPr>
              <a:t>Cả động từ + danh từ hoặc chỉ có danh từ</a:t>
            </a:r>
          </a:p>
          <a:p>
            <a:pPr algn="l" marL="604523" indent="-302261" lvl="1">
              <a:lnSpc>
                <a:spcPts val="3920"/>
              </a:lnSpc>
              <a:buFont typeface="Arial"/>
              <a:buChar char="•"/>
            </a:pPr>
            <a:r>
              <a:rPr lang="en-US" sz="2800">
                <a:solidFill>
                  <a:srgbClr val="F7F7F7"/>
                </a:solidFill>
                <a:latin typeface="Montserrat"/>
              </a:rPr>
              <a:t>Ví dụ: CustomerDataAccess, SalesReporting</a:t>
            </a:r>
          </a:p>
        </p:txBody>
      </p:sp>
      <p:sp>
        <p:nvSpPr>
          <p:cNvPr name="TextBox 4" id="4"/>
          <p:cNvSpPr txBox="true"/>
          <p:nvPr/>
        </p:nvSpPr>
        <p:spPr>
          <a:xfrm rot="0">
            <a:off x="1028700" y="1111509"/>
            <a:ext cx="6920537" cy="726100"/>
          </a:xfrm>
          <a:prstGeom prst="rect">
            <a:avLst/>
          </a:prstGeom>
        </p:spPr>
        <p:txBody>
          <a:bodyPr anchor="t" rtlCol="false" tIns="0" lIns="0" bIns="0" rIns="0">
            <a:spAutoFit/>
          </a:bodyPr>
          <a:lstStyle/>
          <a:p>
            <a:pPr algn="l">
              <a:lnSpc>
                <a:spcPts val="5475"/>
              </a:lnSpc>
            </a:pPr>
            <a:r>
              <a:rPr lang="en-US" sz="5264">
                <a:solidFill>
                  <a:srgbClr val="F2F1EC"/>
                </a:solidFill>
                <a:latin typeface="Montserrat Classic Bold"/>
              </a:rPr>
              <a:t>Một số gợi ý</a:t>
            </a:r>
          </a:p>
        </p:txBody>
      </p:sp>
      <p:sp>
        <p:nvSpPr>
          <p:cNvPr name="Freeform 5" id="5"/>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028700" y="2724780"/>
            <a:ext cx="5800737" cy="29483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3. Hoạt động dịch vụ thực thể:</a:t>
            </a:r>
          </a:p>
          <a:p>
            <a:pPr algn="l" marL="604523" indent="-302261" lvl="1">
              <a:lnSpc>
                <a:spcPts val="3920"/>
              </a:lnSpc>
              <a:buFont typeface="Arial"/>
              <a:buChar char="•"/>
            </a:pPr>
            <a:r>
              <a:rPr lang="en-US" sz="2800">
                <a:solidFill>
                  <a:srgbClr val="F7F7F7"/>
                </a:solidFill>
                <a:latin typeface="Montserrat"/>
              </a:rPr>
              <a:t>Dựa</a:t>
            </a:r>
            <a:r>
              <a:rPr lang="en-US" sz="2800">
                <a:solidFill>
                  <a:srgbClr val="F7F7F7"/>
                </a:solidFill>
                <a:latin typeface="Montserrat"/>
              </a:rPr>
              <a:t> trên động từ và không lặp lại tên thực thể</a:t>
            </a:r>
          </a:p>
          <a:p>
            <a:pPr algn="l" marL="604523" indent="-302261" lvl="1">
              <a:lnSpc>
                <a:spcPts val="3920"/>
              </a:lnSpc>
              <a:buFont typeface="Arial"/>
              <a:buChar char="•"/>
            </a:pPr>
            <a:r>
              <a:rPr lang="en-US" sz="2800">
                <a:solidFill>
                  <a:srgbClr val="F7F7F7"/>
                </a:solidFill>
                <a:latin typeface="Montserrat"/>
              </a:rPr>
              <a:t>Ví dụ: AddInvoice cho dịch vụ Invoice</a:t>
            </a:r>
          </a:p>
          <a:p>
            <a:pPr algn="l">
              <a:lnSpc>
                <a:spcPts val="3920"/>
              </a:lnSpc>
            </a:pPr>
          </a:p>
        </p:txBody>
      </p:sp>
      <p:sp>
        <p:nvSpPr>
          <p:cNvPr name="Freeform 7" id="7"/>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8910328" y="1260985"/>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TextBox 3" id="3"/>
          <p:cNvSpPr txBox="true"/>
          <p:nvPr/>
        </p:nvSpPr>
        <p:spPr>
          <a:xfrm rot="0">
            <a:off x="1028700" y="1111509"/>
            <a:ext cx="6920537" cy="726100"/>
          </a:xfrm>
          <a:prstGeom prst="rect">
            <a:avLst/>
          </a:prstGeom>
        </p:spPr>
        <p:txBody>
          <a:bodyPr anchor="t" rtlCol="false" tIns="0" lIns="0" bIns="0" rIns="0">
            <a:spAutoFit/>
          </a:bodyPr>
          <a:lstStyle/>
          <a:p>
            <a:pPr algn="l">
              <a:lnSpc>
                <a:spcPts val="5475"/>
              </a:lnSpc>
            </a:pPr>
            <a:r>
              <a:rPr lang="en-US" sz="5264">
                <a:solidFill>
                  <a:srgbClr val="F2F1EC"/>
                </a:solidFill>
                <a:latin typeface="Montserrat Classic Bold"/>
              </a:rPr>
              <a:t>Một số gợi ý</a:t>
            </a:r>
          </a:p>
        </p:txBody>
      </p:sp>
      <p:sp>
        <p:nvSpPr>
          <p:cNvPr name="TextBox 4" id="4"/>
          <p:cNvSpPr txBox="true"/>
          <p:nvPr/>
        </p:nvSpPr>
        <p:spPr>
          <a:xfrm rot="0">
            <a:off x="1028700" y="2706963"/>
            <a:ext cx="5800737" cy="24530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5. Hoạt động của Utility services:</a:t>
            </a:r>
          </a:p>
          <a:p>
            <a:pPr algn="l" marL="604523" indent="-302261" lvl="1">
              <a:lnSpc>
                <a:spcPts val="3920"/>
              </a:lnSpc>
              <a:buFont typeface="Arial"/>
              <a:buChar char="•"/>
            </a:pPr>
            <a:r>
              <a:rPr lang="en-US" sz="2800">
                <a:solidFill>
                  <a:srgbClr val="F7F7F7"/>
                </a:solidFill>
                <a:latin typeface="Montserrat"/>
              </a:rPr>
              <a:t>Rõ</a:t>
            </a:r>
            <a:r>
              <a:rPr lang="en-US" sz="2800">
                <a:solidFill>
                  <a:srgbClr val="F7F7F7"/>
                </a:solidFill>
                <a:latin typeface="Montserrat"/>
              </a:rPr>
              <a:t> ràng truyền đạt bản chất chức năng</a:t>
            </a:r>
          </a:p>
          <a:p>
            <a:pPr algn="l" marL="604523" indent="-302261" lvl="1">
              <a:lnSpc>
                <a:spcPts val="3920"/>
              </a:lnSpc>
              <a:buFont typeface="Arial"/>
              <a:buChar char="•"/>
            </a:pPr>
            <a:r>
              <a:rPr lang="en-US" sz="2800">
                <a:solidFill>
                  <a:srgbClr val="F7F7F7"/>
                </a:solidFill>
                <a:latin typeface="Montserrat"/>
              </a:rPr>
              <a:t>Ví dụ: GetReport, ConvertCurrency</a:t>
            </a:r>
          </a:p>
        </p:txBody>
      </p:sp>
      <p:sp>
        <p:nvSpPr>
          <p:cNvPr name="Freeform 5" id="5"/>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10328" y="1260985"/>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1028700" y="5870644"/>
            <a:ext cx="5800737" cy="29483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6. Microservices và tiêu chuẩn thiết kế:</a:t>
            </a:r>
          </a:p>
          <a:p>
            <a:pPr algn="l" marL="604523" indent="-302261" lvl="1">
              <a:lnSpc>
                <a:spcPts val="3920"/>
              </a:lnSpc>
              <a:buFont typeface="Arial"/>
              <a:buChar char="•"/>
            </a:pPr>
            <a:r>
              <a:rPr lang="en-US" sz="2800">
                <a:solidFill>
                  <a:srgbClr val="F7F7F7"/>
                </a:solidFill>
                <a:latin typeface="Montserrat"/>
              </a:rPr>
              <a:t>Khuyến khích áp</a:t>
            </a:r>
            <a:r>
              <a:rPr lang="en-US" sz="2800">
                <a:solidFill>
                  <a:srgbClr val="F7F7F7"/>
                </a:solidFill>
                <a:latin typeface="Montserrat"/>
              </a:rPr>
              <a:t> dụng quy ước đặt tên một cách nhất quán</a:t>
            </a:r>
          </a:p>
          <a:p>
            <a:pPr algn="l">
              <a:lnSpc>
                <a:spcPts val="3920"/>
              </a:lnSpc>
            </a:pPr>
          </a:p>
        </p:txBody>
      </p:sp>
    </p:spTree>
  </p:cSld>
  <p:clrMapOvr>
    <a:masterClrMapping/>
  </p:clrMapOvr>
  <p:transition spd="fast">
    <p:fade/>
  </p:transition>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TextBox 3" id="3"/>
          <p:cNvSpPr txBox="true"/>
          <p:nvPr/>
        </p:nvSpPr>
        <p:spPr>
          <a:xfrm rot="0">
            <a:off x="1028700" y="1111509"/>
            <a:ext cx="6920537" cy="726100"/>
          </a:xfrm>
          <a:prstGeom prst="rect">
            <a:avLst/>
          </a:prstGeom>
        </p:spPr>
        <p:txBody>
          <a:bodyPr anchor="t" rtlCol="false" tIns="0" lIns="0" bIns="0" rIns="0">
            <a:spAutoFit/>
          </a:bodyPr>
          <a:lstStyle/>
          <a:p>
            <a:pPr algn="l">
              <a:lnSpc>
                <a:spcPts val="5475"/>
              </a:lnSpc>
            </a:pPr>
            <a:r>
              <a:rPr lang="en-US" sz="5264">
                <a:solidFill>
                  <a:srgbClr val="F2F1EC"/>
                </a:solidFill>
                <a:latin typeface="Montserrat Classic Bold"/>
              </a:rPr>
              <a:t>Một số gợi ý</a:t>
            </a:r>
          </a:p>
        </p:txBody>
      </p:sp>
      <p:sp>
        <p:nvSpPr>
          <p:cNvPr name="TextBox 4" id="4"/>
          <p:cNvSpPr txBox="true"/>
          <p:nvPr/>
        </p:nvSpPr>
        <p:spPr>
          <a:xfrm rot="0">
            <a:off x="1028700" y="2706963"/>
            <a:ext cx="5800737" cy="34436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-&gt; Dù tiêu chuẩn đặt tên nào được chọn, điều quan trọng là chúng phải được áp dụng nhất quán trong tất cả các dịch vụ trong một kho dịch vụ nhất định</a:t>
            </a:r>
          </a:p>
          <a:p>
            <a:pPr algn="l">
              <a:lnSpc>
                <a:spcPts val="3920"/>
              </a:lnSpc>
            </a:pPr>
          </a:p>
        </p:txBody>
      </p:sp>
      <p:sp>
        <p:nvSpPr>
          <p:cNvPr name="Freeform 5" id="5"/>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910328" y="1260985"/>
            <a:ext cx="8789241" cy="6383187"/>
          </a:xfrm>
          <a:custGeom>
            <a:avLst/>
            <a:gdLst/>
            <a:ahLst/>
            <a:cxnLst/>
            <a:rect r="r" b="b" t="t" l="l"/>
            <a:pathLst>
              <a:path h="6383187" w="8789241">
                <a:moveTo>
                  <a:pt x="0" y="0"/>
                </a:moveTo>
                <a:lnTo>
                  <a:pt x="8789241" y="0"/>
                </a:lnTo>
                <a:lnTo>
                  <a:pt x="8789241" y="6383186"/>
                </a:lnTo>
                <a:lnTo>
                  <a:pt x="0" y="638318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transition spd="fast">
    <p:fade/>
  </p:transition>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Freeform 3" id="3"/>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3308" y="1241681"/>
            <a:ext cx="7887528" cy="2707169"/>
          </a:xfrm>
          <a:prstGeom prst="rect">
            <a:avLst/>
          </a:prstGeom>
        </p:spPr>
        <p:txBody>
          <a:bodyPr anchor="t" rtlCol="false" tIns="0" lIns="0" bIns="0" rIns="0">
            <a:spAutoFit/>
          </a:bodyPr>
          <a:lstStyle/>
          <a:p>
            <a:pPr algn="l">
              <a:lnSpc>
                <a:spcPts val="5386"/>
              </a:lnSpc>
            </a:pPr>
            <a:r>
              <a:rPr lang="en-US" sz="4564">
                <a:solidFill>
                  <a:srgbClr val="F7F7F7"/>
                </a:solidFill>
                <a:latin typeface="Paytone One"/>
              </a:rPr>
              <a:t>2. Apply a Suitable Level of Contract API Granularity  (Áp dụng mức độ chi tiết phù hợp cho hợp đồng API)</a:t>
            </a:r>
          </a:p>
        </p:txBody>
      </p:sp>
      <p:sp>
        <p:nvSpPr>
          <p:cNvPr name="TextBox 6" id="6"/>
          <p:cNvSpPr txBox="true"/>
          <p:nvPr/>
        </p:nvSpPr>
        <p:spPr>
          <a:xfrm rot="0">
            <a:off x="8781515" y="700984"/>
            <a:ext cx="8477785" cy="2298095"/>
          </a:xfrm>
          <a:prstGeom prst="rect">
            <a:avLst/>
          </a:prstGeom>
        </p:spPr>
        <p:txBody>
          <a:bodyPr anchor="t" rtlCol="false" tIns="0" lIns="0" bIns="0" rIns="0">
            <a:spAutoFit/>
          </a:bodyPr>
          <a:lstStyle/>
          <a:p>
            <a:pPr algn="l">
              <a:lnSpc>
                <a:spcPts val="4583"/>
              </a:lnSpc>
            </a:pPr>
            <a:r>
              <a:rPr lang="en-US" sz="3273">
                <a:solidFill>
                  <a:srgbClr val="4F7486"/>
                </a:solidFill>
                <a:latin typeface="Montserrat Bold"/>
              </a:rPr>
              <a:t>Khi thiết kế dịch vụ, có các mức độ tính chi tiết khác nhau cần được xem xét, như sau:</a:t>
            </a:r>
          </a:p>
          <a:p>
            <a:pPr algn="just">
              <a:lnSpc>
                <a:spcPts val="4583"/>
              </a:lnSpc>
            </a:pPr>
          </a:p>
        </p:txBody>
      </p:sp>
      <p:sp>
        <p:nvSpPr>
          <p:cNvPr name="TextBox 7" id="7"/>
          <p:cNvSpPr txBox="true"/>
          <p:nvPr/>
        </p:nvSpPr>
        <p:spPr>
          <a:xfrm rot="0">
            <a:off x="8781515" y="3084325"/>
            <a:ext cx="8715674" cy="34436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4F7486"/>
                </a:solidFill>
                <a:latin typeface="Montserrat"/>
              </a:rPr>
              <a:t>Service Granularity (Phân cấp dịch vụ): Điều này thể hiện phạm vi chức năng của một dịch vụ. Ví dụ, phân cấp dịch vụ chi tiết (fine-grained) chỉ ra rằng có một lượng logic nhỏ liên quan đến bối cảnh chức năng tổng thể của dịch vụ.</a:t>
            </a:r>
          </a:p>
          <a:p>
            <a:pPr algn="l">
              <a:lnSpc>
                <a:spcPts val="3919"/>
              </a:lnSpc>
              <a:spcBef>
                <a:spcPct val="0"/>
              </a:spcBef>
            </a:pPr>
          </a:p>
        </p:txBody>
      </p:sp>
      <p:sp>
        <p:nvSpPr>
          <p:cNvPr name="TextBox 8" id="8"/>
          <p:cNvSpPr txBox="true"/>
          <p:nvPr/>
        </p:nvSpPr>
        <p:spPr>
          <a:xfrm rot="0">
            <a:off x="8781515" y="6628945"/>
            <a:ext cx="8715674" cy="29483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Capability Granularity (Phân cấp khả năng): Mức độ phân cấp này thể hiện phạm vi chức năng của từng khả năng dịch vụ riêng lẻ. Ví dụ, khả năng GetDetail (Lấy chi tiết) sẽ có phạm vi chi tiết hơn so với khả năng GetDocument (Lấy tài liệu).</a:t>
            </a:r>
          </a:p>
        </p:txBody>
      </p:sp>
    </p:spTree>
  </p:cSld>
  <p:clrMapOvr>
    <a:masterClrMapping/>
  </p:clrMapOvr>
  <p:transition spd="slow">
    <p:push dir="l"/>
  </p:transition>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Freeform 3" id="3"/>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3308" y="1241681"/>
            <a:ext cx="7887528" cy="2707169"/>
          </a:xfrm>
          <a:prstGeom prst="rect">
            <a:avLst/>
          </a:prstGeom>
        </p:spPr>
        <p:txBody>
          <a:bodyPr anchor="t" rtlCol="false" tIns="0" lIns="0" bIns="0" rIns="0">
            <a:spAutoFit/>
          </a:bodyPr>
          <a:lstStyle/>
          <a:p>
            <a:pPr algn="l">
              <a:lnSpc>
                <a:spcPts val="5386"/>
              </a:lnSpc>
            </a:pPr>
            <a:r>
              <a:rPr lang="en-US" sz="4564">
                <a:solidFill>
                  <a:srgbClr val="F7F7F7"/>
                </a:solidFill>
                <a:latin typeface="Paytone One"/>
              </a:rPr>
              <a:t>2. Apply a Suitable Level of Contract API Granularity  (Áp dụng mức độ chi tiết phù hợp cho hợp đồng API)</a:t>
            </a:r>
          </a:p>
        </p:txBody>
      </p:sp>
      <p:sp>
        <p:nvSpPr>
          <p:cNvPr name="TextBox 6" id="6"/>
          <p:cNvSpPr txBox="true"/>
          <p:nvPr/>
        </p:nvSpPr>
        <p:spPr>
          <a:xfrm rot="0">
            <a:off x="8781515" y="700984"/>
            <a:ext cx="8477785" cy="2298095"/>
          </a:xfrm>
          <a:prstGeom prst="rect">
            <a:avLst/>
          </a:prstGeom>
        </p:spPr>
        <p:txBody>
          <a:bodyPr anchor="t" rtlCol="false" tIns="0" lIns="0" bIns="0" rIns="0">
            <a:spAutoFit/>
          </a:bodyPr>
          <a:lstStyle/>
          <a:p>
            <a:pPr algn="l">
              <a:lnSpc>
                <a:spcPts val="4583"/>
              </a:lnSpc>
            </a:pPr>
            <a:r>
              <a:rPr lang="en-US" sz="3273">
                <a:solidFill>
                  <a:srgbClr val="4F7486"/>
                </a:solidFill>
                <a:latin typeface="Montserrat Bold"/>
              </a:rPr>
              <a:t>Khi thiết kế dịch vụ, có các mức độ tính chi tiết khác nhau cần được xem xét, như sau:</a:t>
            </a:r>
          </a:p>
          <a:p>
            <a:pPr algn="just">
              <a:lnSpc>
                <a:spcPts val="4583"/>
              </a:lnSpc>
            </a:pPr>
          </a:p>
        </p:txBody>
      </p:sp>
      <p:sp>
        <p:nvSpPr>
          <p:cNvPr name="TextBox 7" id="7"/>
          <p:cNvSpPr txBox="true"/>
          <p:nvPr/>
        </p:nvSpPr>
        <p:spPr>
          <a:xfrm rot="0">
            <a:off x="8781515" y="3084325"/>
            <a:ext cx="9038214" cy="34436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4F7486"/>
                </a:solidFill>
                <a:latin typeface="Montserrat"/>
              </a:rPr>
              <a:t>Constraint Granularity (Phân cấp ràng buộc): Mức độ chi tiết của logic kiểm tra dữ liệu được đo bằng phân cấp ràng buộc. Ví dụ, phân cấp ràng buộc càng thô (coarse-grained), thì khả năng cụ thể sẽ có càng ít ràng buộc (hoặc lượng logic kiểm tra dữ liệu ít hơn).</a:t>
            </a:r>
          </a:p>
          <a:p>
            <a:pPr algn="l">
              <a:lnSpc>
                <a:spcPts val="3919"/>
              </a:lnSpc>
              <a:spcBef>
                <a:spcPct val="0"/>
              </a:spcBef>
            </a:pPr>
          </a:p>
        </p:txBody>
      </p:sp>
      <p:sp>
        <p:nvSpPr>
          <p:cNvPr name="TextBox 8" id="8"/>
          <p:cNvSpPr txBox="true"/>
          <p:nvPr/>
        </p:nvSpPr>
        <p:spPr>
          <a:xfrm rot="0">
            <a:off x="8781515" y="6628945"/>
            <a:ext cx="8715674" cy="19577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Data Granularity (Phân cấp dữ liệu): Mức độ phân cấp này thể hiện lượng dữ liệu được xử lý. Ví dụ, mức độ phân cấp dữ liệu chi tiết tương đương với một lượng dữ liệu nhỏ.</a:t>
            </a:r>
          </a:p>
        </p:txBody>
      </p:sp>
    </p:spTree>
  </p:cSld>
  <p:clrMapOvr>
    <a:masterClrMapping/>
  </p:clrMapOvr>
  <p:transition spd="fast">
    <p:fade/>
  </p:transition>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7188333" y="6025276"/>
            <a:ext cx="11476123" cy="4261724"/>
          </a:xfrm>
          <a:prstGeom prst="rect">
            <a:avLst/>
          </a:prstGeom>
          <a:solidFill>
            <a:srgbClr val="365B6D"/>
          </a:solidFill>
        </p:spPr>
      </p:sp>
      <p:sp>
        <p:nvSpPr>
          <p:cNvPr name="AutoShape 3" id="3"/>
          <p:cNvSpPr/>
          <p:nvPr/>
        </p:nvSpPr>
        <p:spPr>
          <a:xfrm rot="0">
            <a:off x="0" y="7876935"/>
            <a:ext cx="1711153" cy="2410065"/>
          </a:xfrm>
          <a:prstGeom prst="rect">
            <a:avLst/>
          </a:prstGeom>
          <a:solidFill>
            <a:srgbClr val="365B6D"/>
          </a:solidFill>
        </p:spPr>
      </p:sp>
      <p:sp>
        <p:nvSpPr>
          <p:cNvPr name="Freeform 4" id="4"/>
          <p:cNvSpPr/>
          <p:nvPr/>
        </p:nvSpPr>
        <p:spPr>
          <a:xfrm flipH="false" flipV="false" rot="0">
            <a:off x="-176432" y="6025276"/>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736179" y="1784121"/>
            <a:ext cx="9125687" cy="7020784"/>
          </a:xfrm>
          <a:custGeom>
            <a:avLst/>
            <a:gdLst/>
            <a:ahLst/>
            <a:cxnLst/>
            <a:rect r="r" b="b" t="t" l="l"/>
            <a:pathLst>
              <a:path h="7020784" w="9125687">
                <a:moveTo>
                  <a:pt x="0" y="0"/>
                </a:moveTo>
                <a:lnTo>
                  <a:pt x="9125687" y="0"/>
                </a:lnTo>
                <a:lnTo>
                  <a:pt x="9125687" y="7020784"/>
                </a:lnTo>
                <a:lnTo>
                  <a:pt x="0" y="7020784"/>
                </a:lnTo>
                <a:lnTo>
                  <a:pt x="0" y="0"/>
                </a:lnTo>
                <a:close/>
              </a:path>
            </a:pathLst>
          </a:custGeom>
          <a:blipFill>
            <a:blip r:embed="rId4"/>
            <a:stretch>
              <a:fillRect l="0" t="0" r="0" b="0"/>
            </a:stretch>
          </a:blipFill>
        </p:spPr>
      </p:sp>
      <p:sp>
        <p:nvSpPr>
          <p:cNvPr name="TextBox 7" id="7"/>
          <p:cNvSpPr txBox="true"/>
          <p:nvPr/>
        </p:nvSpPr>
        <p:spPr>
          <a:xfrm rot="0">
            <a:off x="1405157" y="1095772"/>
            <a:ext cx="5783177" cy="4929505"/>
          </a:xfrm>
          <a:prstGeom prst="rect">
            <a:avLst/>
          </a:prstGeom>
        </p:spPr>
        <p:txBody>
          <a:bodyPr anchor="t" rtlCol="false" tIns="0" lIns="0" bIns="0" rIns="0">
            <a:spAutoFit/>
          </a:bodyPr>
          <a:lstStyle/>
          <a:p>
            <a:pPr algn="l">
              <a:lnSpc>
                <a:spcPts val="3920"/>
              </a:lnSpc>
              <a:spcBef>
                <a:spcPct val="0"/>
              </a:spcBef>
            </a:pPr>
            <a:r>
              <a:rPr lang="en-US" sz="2800">
                <a:solidFill>
                  <a:srgbClr val="4F7486"/>
                </a:solidFill>
                <a:latin typeface="Montserrat"/>
              </a:rPr>
              <a:t>Quyết định mức độ chi tiết thường được xác định trong quá trình phân tích và mô hình hóa trước khi thiết kế hợp đồng dịch vụ. Sau khi xác định phạm vi chức năng của dịch vụ, các loại tính chi tiết khác nhau sẽ ảnh hưởng đến cả mô hình và thiết kế vật lý của hợp đồng dịch vụ.(Hình 8.11)</a:t>
            </a:r>
          </a:p>
        </p:txBody>
      </p:sp>
    </p:spTree>
  </p:cSld>
  <p:clrMapOvr>
    <a:masterClrMapping/>
  </p:clrMapOvr>
  <p:transition spd="fast">
    <p:fade/>
  </p:transition>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911165"/>
            <a:ext cx="18288000" cy="2375835"/>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661250" y="2352915"/>
            <a:ext cx="6874431" cy="4781550"/>
          </a:xfrm>
          <a:prstGeom prst="rect">
            <a:avLst/>
          </a:prstGeom>
        </p:spPr>
        <p:txBody>
          <a:bodyPr anchor="t" rtlCol="false" tIns="0" lIns="0" bIns="0" rIns="0">
            <a:spAutoFit/>
          </a:bodyPr>
          <a:lstStyle/>
          <a:p>
            <a:pPr algn="l">
              <a:lnSpc>
                <a:spcPts val="4200"/>
              </a:lnSpc>
            </a:pPr>
            <a:r>
              <a:rPr lang="en-US" sz="3000">
                <a:solidFill>
                  <a:srgbClr val="4F7486"/>
                </a:solidFill>
                <a:latin typeface="Montserrat"/>
              </a:rPr>
              <a:t>Mặc dù thiết kế dịch vụ có thể có nhiều mức độ chi tiết khác nhau nhưng Dịch vụ Web thường sử dụng API tổng hợp để tối ưu hiệu suất trao đổi thông tin. Hiệu suất quan trọng nhưng cần cân nhắc thêm các yếu tố khác khi thiết kế dịch vụ.</a:t>
            </a:r>
          </a:p>
          <a:p>
            <a:pPr algn="l">
              <a:lnSpc>
                <a:spcPts val="4200"/>
              </a:lnSpc>
            </a:pPr>
          </a:p>
        </p:txBody>
      </p:sp>
      <p:grpSp>
        <p:nvGrpSpPr>
          <p:cNvPr name="Group 7" id="7"/>
          <p:cNvGrpSpPr/>
          <p:nvPr/>
        </p:nvGrpSpPr>
        <p:grpSpPr>
          <a:xfrm rot="0">
            <a:off x="9144000" y="1875769"/>
            <a:ext cx="7561906" cy="4726191"/>
            <a:chOff x="0" y="0"/>
            <a:chExt cx="10082541" cy="6301588"/>
          </a:xfrm>
        </p:grpSpPr>
        <p:sp>
          <p:nvSpPr>
            <p:cNvPr name="Freeform 8" id="8"/>
            <p:cNvSpPr/>
            <p:nvPr/>
          </p:nvSpPr>
          <p:spPr>
            <a:xfrm flipH="false" flipV="false" rot="0">
              <a:off x="0" y="0"/>
              <a:ext cx="10082541" cy="6301588"/>
            </a:xfrm>
            <a:custGeom>
              <a:avLst/>
              <a:gdLst/>
              <a:ahLst/>
              <a:cxnLst/>
              <a:rect r="r" b="b" t="t" l="l"/>
              <a:pathLst>
                <a:path h="6301588" w="10082541">
                  <a:moveTo>
                    <a:pt x="0" y="0"/>
                  </a:moveTo>
                  <a:lnTo>
                    <a:pt x="10082541" y="0"/>
                  </a:lnTo>
                  <a:lnTo>
                    <a:pt x="10082541" y="6301588"/>
                  </a:lnTo>
                  <a:lnTo>
                    <a:pt x="0" y="630158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9" id="9"/>
            <p:cNvSpPr txBox="true"/>
            <p:nvPr/>
          </p:nvSpPr>
          <p:spPr>
            <a:xfrm rot="0">
              <a:off x="1509744" y="910468"/>
              <a:ext cx="7121602" cy="4575598"/>
            </a:xfrm>
            <a:prstGeom prst="rect">
              <a:avLst/>
            </a:prstGeom>
          </p:spPr>
          <p:txBody>
            <a:bodyPr anchor="t" rtlCol="false" tIns="0" lIns="0" bIns="0" rIns="0">
              <a:spAutoFit/>
            </a:bodyPr>
            <a:lstStyle/>
            <a:p>
              <a:pPr algn="l">
                <a:lnSpc>
                  <a:spcPts val="3920"/>
                </a:lnSpc>
                <a:spcBef>
                  <a:spcPct val="0"/>
                </a:spcBef>
              </a:pPr>
              <a:r>
                <a:rPr lang="en-US" sz="2800">
                  <a:solidFill>
                    <a:srgbClr val="4F7486"/>
                  </a:solidFill>
                  <a:latin typeface="Montserrat Bold"/>
                </a:rPr>
                <a:t>NOTE</a:t>
              </a:r>
            </a:p>
            <a:p>
              <a:pPr algn="l">
                <a:lnSpc>
                  <a:spcPts val="3920"/>
                </a:lnSpc>
                <a:spcBef>
                  <a:spcPct val="0"/>
                </a:spcBef>
              </a:pPr>
              <a:r>
                <a:rPr lang="en-US" sz="2800">
                  <a:solidFill>
                    <a:srgbClr val="4F7486"/>
                  </a:solidFill>
                  <a:latin typeface="Montserrat"/>
                </a:rPr>
                <a:t>Thuật ngữ "constraint granularity" (Độ chi tiết ràng buộc) không liên quan đến thuật ngữ “constraint” (ràng buộc) vì nó liên quan đến REST</a:t>
              </a:r>
            </a:p>
          </p:txBody>
        </p:sp>
      </p:grpSp>
    </p:spTree>
  </p:cSld>
  <p:clrMapOvr>
    <a:masterClrMapping/>
  </p:clrMapOvr>
  <p:transition spd="fast">
    <p:fade/>
  </p:transition>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615151" y="-67284"/>
            <a:ext cx="11672849" cy="10287000"/>
          </a:xfrm>
          <a:prstGeom prst="rect">
            <a:avLst/>
          </a:prstGeom>
          <a:solidFill>
            <a:srgbClr val="365B6D"/>
          </a:solidFill>
        </p:spPr>
      </p:sp>
      <p:sp>
        <p:nvSpPr>
          <p:cNvPr name="AutoShape 3" id="3"/>
          <p:cNvSpPr/>
          <p:nvPr/>
        </p:nvSpPr>
        <p:spPr>
          <a:xfrm rot="0">
            <a:off x="0" y="7876935"/>
            <a:ext cx="1711153" cy="2410065"/>
          </a:xfrm>
          <a:prstGeom prst="rect">
            <a:avLst/>
          </a:prstGeom>
          <a:solidFill>
            <a:srgbClr val="365B6D"/>
          </a:solidFill>
        </p:spPr>
      </p:sp>
      <p:sp>
        <p:nvSpPr>
          <p:cNvPr name="Freeform 4" id="4"/>
          <p:cNvSpPr/>
          <p:nvPr/>
        </p:nvSpPr>
        <p:spPr>
          <a:xfrm flipH="false" flipV="false" rot="0">
            <a:off x="231689" y="2432056"/>
            <a:ext cx="6566070" cy="4768609"/>
          </a:xfrm>
          <a:custGeom>
            <a:avLst/>
            <a:gdLst/>
            <a:ahLst/>
            <a:cxnLst/>
            <a:rect r="r" b="b" t="t" l="l"/>
            <a:pathLst>
              <a:path h="4768609" w="6566070">
                <a:moveTo>
                  <a:pt x="0" y="0"/>
                </a:moveTo>
                <a:lnTo>
                  <a:pt x="6566070" y="0"/>
                </a:lnTo>
                <a:lnTo>
                  <a:pt x="6566070" y="4768608"/>
                </a:lnTo>
                <a:lnTo>
                  <a:pt x="0" y="476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7854944"/>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432"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400325" y="-374656"/>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797759" y="3813695"/>
            <a:ext cx="10461541" cy="1957705"/>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F7F7F7"/>
                </a:solidFill>
                <a:latin typeface="Montserrat"/>
              </a:rPr>
              <a:t>Hiểu rõ hạn chế hiệu suất: Xem xét các giới hạn về hiệu suất trong môi trường triển khai và tìm hiểu các công nghệ hỗ trợ khác.</a:t>
            </a:r>
          </a:p>
          <a:p>
            <a:pPr algn="just">
              <a:lnSpc>
                <a:spcPts val="3920"/>
              </a:lnSpc>
            </a:pPr>
          </a:p>
        </p:txBody>
      </p:sp>
      <p:sp>
        <p:nvSpPr>
          <p:cNvPr name="TextBox 9" id="9"/>
          <p:cNvSpPr txBox="true"/>
          <p:nvPr/>
        </p:nvSpPr>
        <p:spPr>
          <a:xfrm rot="0">
            <a:off x="6797759" y="6197999"/>
            <a:ext cx="10461541" cy="1957705"/>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F7F7F7"/>
                </a:solidFill>
                <a:latin typeface="Montserrat"/>
              </a:rPr>
              <a:t>Xem xét định nghĩa WSDL phụ: Khám phá khả năng cung cấp các định nghĩa WSDL thay thế (chi tiết và ít chi tiết hơn) hoặc cung cấp các hoạt động dư thừa trong cùng một WSDL.</a:t>
            </a:r>
          </a:p>
        </p:txBody>
      </p:sp>
      <p:sp>
        <p:nvSpPr>
          <p:cNvPr name="TextBox 10" id="10"/>
          <p:cNvSpPr txBox="true"/>
          <p:nvPr/>
        </p:nvSpPr>
        <p:spPr>
          <a:xfrm rot="0">
            <a:off x="8885890" y="990600"/>
            <a:ext cx="8373410" cy="2125795"/>
          </a:xfrm>
          <a:prstGeom prst="rect">
            <a:avLst/>
          </a:prstGeom>
        </p:spPr>
        <p:txBody>
          <a:bodyPr anchor="t" rtlCol="false" tIns="0" lIns="0" bIns="0" rIns="0">
            <a:spAutoFit/>
          </a:bodyPr>
          <a:lstStyle/>
          <a:p>
            <a:pPr algn="l">
              <a:lnSpc>
                <a:spcPts val="5673"/>
              </a:lnSpc>
            </a:pPr>
            <a:r>
              <a:rPr lang="en-US" sz="4364">
                <a:solidFill>
                  <a:srgbClr val="F7F7F7"/>
                </a:solidFill>
                <a:latin typeface="Paytone One"/>
              </a:rPr>
              <a:t>Một Số Hướng Dẫn Để Quyết Định Tính Chi Tiết Hợp Đồng Dịch Vụ:</a:t>
            </a:r>
          </a:p>
        </p:txBody>
      </p:sp>
    </p:spTree>
  </p:cSld>
  <p:clrMapOvr>
    <a:masterClrMapping/>
  </p:clrMapOvr>
  <p:transition spd="fast">
    <p:fade/>
  </p:transition>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876935"/>
            <a:ext cx="1711153" cy="2410065"/>
          </a:xfrm>
          <a:prstGeom prst="rect">
            <a:avLst/>
          </a:prstGeom>
          <a:solidFill>
            <a:srgbClr val="365B6D"/>
          </a:solidFill>
        </p:spPr>
      </p:sp>
      <p:sp>
        <p:nvSpPr>
          <p:cNvPr name="AutoShape 3" id="3"/>
          <p:cNvSpPr/>
          <p:nvPr/>
        </p:nvSpPr>
        <p:spPr>
          <a:xfrm rot="0">
            <a:off x="8769554" y="0"/>
            <a:ext cx="9506976" cy="10287000"/>
          </a:xfrm>
          <a:prstGeom prst="rect">
            <a:avLst/>
          </a:prstGeom>
          <a:solidFill>
            <a:srgbClr val="365B6D"/>
          </a:solidFill>
        </p:spPr>
      </p:sp>
      <p:sp>
        <p:nvSpPr>
          <p:cNvPr name="Freeform 4" id="4"/>
          <p:cNvSpPr/>
          <p:nvPr/>
        </p:nvSpPr>
        <p:spPr>
          <a:xfrm flipH="false" flipV="false" rot="0">
            <a:off x="10925629" y="9081968"/>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988528" y="-116893"/>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769554" y="2172750"/>
            <a:ext cx="9506976" cy="5704186"/>
          </a:xfrm>
          <a:custGeom>
            <a:avLst/>
            <a:gdLst/>
            <a:ahLst/>
            <a:cxnLst/>
            <a:rect r="r" b="b" t="t" l="l"/>
            <a:pathLst>
              <a:path h="5704186" w="9506976">
                <a:moveTo>
                  <a:pt x="0" y="0"/>
                </a:moveTo>
                <a:lnTo>
                  <a:pt x="9506976" y="0"/>
                </a:lnTo>
                <a:lnTo>
                  <a:pt x="9506976" y="5704185"/>
                </a:lnTo>
                <a:lnTo>
                  <a:pt x="0" y="5704185"/>
                </a:lnTo>
                <a:lnTo>
                  <a:pt x="0" y="0"/>
                </a:lnTo>
                <a:close/>
              </a:path>
            </a:pathLst>
          </a:custGeom>
          <a:blipFill>
            <a:blip r:embed="rId6"/>
            <a:stretch>
              <a:fillRect l="0" t="0" r="0" b="0"/>
            </a:stretch>
          </a:blipFill>
        </p:spPr>
      </p:sp>
      <p:sp>
        <p:nvSpPr>
          <p:cNvPr name="TextBox 8" id="8"/>
          <p:cNvSpPr txBox="true"/>
          <p:nvPr/>
        </p:nvSpPr>
        <p:spPr>
          <a:xfrm rot="0">
            <a:off x="855577" y="2944812"/>
            <a:ext cx="7190196" cy="4321175"/>
          </a:xfrm>
          <a:prstGeom prst="rect">
            <a:avLst/>
          </a:prstGeom>
        </p:spPr>
        <p:txBody>
          <a:bodyPr anchor="t" rtlCol="false" tIns="0" lIns="0" bIns="0" rIns="0">
            <a:spAutoFit/>
          </a:bodyPr>
          <a:lstStyle/>
          <a:p>
            <a:pPr algn="l">
              <a:lnSpc>
                <a:spcPts val="4900"/>
              </a:lnSpc>
            </a:pPr>
            <a:r>
              <a:rPr lang="en-US" sz="3500">
                <a:solidFill>
                  <a:srgbClr val="1D4355"/>
                </a:solidFill>
                <a:latin typeface="Montserrat"/>
              </a:rPr>
              <a:t>Thiết kế hợp đồng dịch vụ Web cần xác định thông điệp, cấu trúc dữ liệu và lựa chọn công nghệ phù hợp (SOAP/REST). Sau đó, áp dụng hướng dẫn thiết kế dịch vụ cho từng ứng cử viên dịch vụ.</a:t>
            </a:r>
          </a:p>
        </p:txBody>
      </p:sp>
    </p:spTree>
  </p:cSld>
  <p:clrMapOvr>
    <a:masterClrMapping/>
  </p:clrMapOvr>
  <p:transition spd="fast">
    <p:wipe dir="l"/>
  </p:transition>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615151" y="-67284"/>
            <a:ext cx="11672849" cy="10287000"/>
          </a:xfrm>
          <a:prstGeom prst="rect">
            <a:avLst/>
          </a:prstGeom>
          <a:solidFill>
            <a:srgbClr val="365B6D"/>
          </a:solidFill>
        </p:spPr>
      </p:sp>
      <p:sp>
        <p:nvSpPr>
          <p:cNvPr name="AutoShape 3" id="3"/>
          <p:cNvSpPr/>
          <p:nvPr/>
        </p:nvSpPr>
        <p:spPr>
          <a:xfrm rot="0">
            <a:off x="0" y="7876935"/>
            <a:ext cx="1711153" cy="2410065"/>
          </a:xfrm>
          <a:prstGeom prst="rect">
            <a:avLst/>
          </a:prstGeom>
          <a:solidFill>
            <a:srgbClr val="365B6D"/>
          </a:solidFill>
        </p:spPr>
      </p:sp>
      <p:sp>
        <p:nvSpPr>
          <p:cNvPr name="Freeform 4" id="4"/>
          <p:cNvSpPr/>
          <p:nvPr/>
        </p:nvSpPr>
        <p:spPr>
          <a:xfrm flipH="false" flipV="false" rot="0">
            <a:off x="231689" y="2432056"/>
            <a:ext cx="6566070" cy="4768609"/>
          </a:xfrm>
          <a:custGeom>
            <a:avLst/>
            <a:gdLst/>
            <a:ahLst/>
            <a:cxnLst/>
            <a:rect r="r" b="b" t="t" l="l"/>
            <a:pathLst>
              <a:path h="4768609" w="6566070">
                <a:moveTo>
                  <a:pt x="0" y="0"/>
                </a:moveTo>
                <a:lnTo>
                  <a:pt x="6566070" y="0"/>
                </a:lnTo>
                <a:lnTo>
                  <a:pt x="6566070" y="4768608"/>
                </a:lnTo>
                <a:lnTo>
                  <a:pt x="0" y="476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7854944"/>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432"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400325" y="-374656"/>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6797759" y="3813695"/>
            <a:ext cx="10461541" cy="1957705"/>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F7F7F7"/>
                </a:solidFill>
                <a:latin typeface="Montserrat"/>
              </a:rPr>
              <a:t>Phân bổ API Theo Chi Tiết: Sử dụng API tổng hợp (coarse-grained) cho các dịch vụ endpoints và API chi tiết(fine-grained) cho dịch vụ nội bộ</a:t>
            </a:r>
          </a:p>
          <a:p>
            <a:pPr algn="just">
              <a:lnSpc>
                <a:spcPts val="3920"/>
              </a:lnSpc>
            </a:pPr>
          </a:p>
        </p:txBody>
      </p:sp>
      <p:sp>
        <p:nvSpPr>
          <p:cNvPr name="TextBox 9" id="9"/>
          <p:cNvSpPr txBox="true"/>
          <p:nvPr/>
        </p:nvSpPr>
        <p:spPr>
          <a:xfrm rot="0">
            <a:off x="6797759" y="6192515"/>
            <a:ext cx="10461541" cy="1462405"/>
          </a:xfrm>
          <a:prstGeom prst="rect">
            <a:avLst/>
          </a:prstGeom>
        </p:spPr>
        <p:txBody>
          <a:bodyPr anchor="t" rtlCol="false" tIns="0" lIns="0" bIns="0" rIns="0">
            <a:spAutoFit/>
          </a:bodyPr>
          <a:lstStyle/>
          <a:p>
            <a:pPr algn="just" marL="604523" indent="-302261" lvl="1">
              <a:lnSpc>
                <a:spcPts val="3920"/>
              </a:lnSpc>
              <a:buFont typeface="Arial"/>
              <a:buChar char="•"/>
            </a:pPr>
            <a:r>
              <a:rPr lang="en-US" sz="2800">
                <a:solidFill>
                  <a:srgbClr val="F7F7F7"/>
                </a:solidFill>
                <a:latin typeface="Montserrat"/>
              </a:rPr>
              <a:t>Cân nhắc về hợp đồng dịch vụ Phụ: Xem xét sử dụng các hợp đồng dịch vụ phụ hỗ trợ các giao thức truyền thông thay thế nhằm tối ưu hiệu quả truyền thông.</a:t>
            </a:r>
          </a:p>
        </p:txBody>
      </p:sp>
      <p:sp>
        <p:nvSpPr>
          <p:cNvPr name="TextBox 10" id="10"/>
          <p:cNvSpPr txBox="true"/>
          <p:nvPr/>
        </p:nvSpPr>
        <p:spPr>
          <a:xfrm rot="0">
            <a:off x="8885890" y="990600"/>
            <a:ext cx="8373410" cy="2125795"/>
          </a:xfrm>
          <a:prstGeom prst="rect">
            <a:avLst/>
          </a:prstGeom>
        </p:spPr>
        <p:txBody>
          <a:bodyPr anchor="t" rtlCol="false" tIns="0" lIns="0" bIns="0" rIns="0">
            <a:spAutoFit/>
          </a:bodyPr>
          <a:lstStyle/>
          <a:p>
            <a:pPr algn="l">
              <a:lnSpc>
                <a:spcPts val="5673"/>
              </a:lnSpc>
            </a:pPr>
            <a:r>
              <a:rPr lang="en-US" sz="4364">
                <a:solidFill>
                  <a:srgbClr val="F7F7F7"/>
                </a:solidFill>
                <a:latin typeface="Paytone One"/>
              </a:rPr>
              <a:t>Một Số Hướng Dẫn Để Quyết Định Tính Chi Tiết Hợp Đồng Dịch Vụ:</a:t>
            </a:r>
          </a:p>
        </p:txBody>
      </p:sp>
    </p:spTree>
  </p:cSld>
  <p:clrMapOvr>
    <a:masterClrMapping/>
  </p:clrMapOvr>
  <p:transition spd="fast">
    <p:fade/>
  </p:transition>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615151" y="-67284"/>
            <a:ext cx="11672849" cy="10287000"/>
          </a:xfrm>
          <a:prstGeom prst="rect">
            <a:avLst/>
          </a:prstGeom>
          <a:solidFill>
            <a:srgbClr val="365B6D"/>
          </a:solidFill>
        </p:spPr>
      </p:sp>
      <p:sp>
        <p:nvSpPr>
          <p:cNvPr name="AutoShape 3" id="3"/>
          <p:cNvSpPr/>
          <p:nvPr/>
        </p:nvSpPr>
        <p:spPr>
          <a:xfrm rot="0">
            <a:off x="0" y="7876935"/>
            <a:ext cx="1711153" cy="2410065"/>
          </a:xfrm>
          <a:prstGeom prst="rect">
            <a:avLst/>
          </a:prstGeom>
          <a:solidFill>
            <a:srgbClr val="365B6D"/>
          </a:solidFill>
        </p:spPr>
      </p:sp>
      <p:sp>
        <p:nvSpPr>
          <p:cNvPr name="Freeform 4" id="4"/>
          <p:cNvSpPr/>
          <p:nvPr/>
        </p:nvSpPr>
        <p:spPr>
          <a:xfrm flipH="false" flipV="false" rot="0">
            <a:off x="236232" y="2432056"/>
            <a:ext cx="6566070" cy="4768609"/>
          </a:xfrm>
          <a:custGeom>
            <a:avLst/>
            <a:gdLst/>
            <a:ahLst/>
            <a:cxnLst/>
            <a:rect r="r" b="b" t="t" l="l"/>
            <a:pathLst>
              <a:path h="4768609" w="6566070">
                <a:moveTo>
                  <a:pt x="0" y="0"/>
                </a:moveTo>
                <a:lnTo>
                  <a:pt x="6566070" y="0"/>
                </a:lnTo>
                <a:lnTo>
                  <a:pt x="6566070" y="4768608"/>
                </a:lnTo>
                <a:lnTo>
                  <a:pt x="0" y="476860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259300" y="7854944"/>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6432"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400325" y="-374656"/>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8" id="8"/>
          <p:cNvSpPr txBox="true"/>
          <p:nvPr/>
        </p:nvSpPr>
        <p:spPr>
          <a:xfrm rot="0">
            <a:off x="8002891" y="4140835"/>
            <a:ext cx="9611233" cy="1957705"/>
          </a:xfrm>
          <a:prstGeom prst="rect">
            <a:avLst/>
          </a:prstGeom>
        </p:spPr>
        <p:txBody>
          <a:bodyPr anchor="t" rtlCol="false" tIns="0" lIns="0" bIns="0" rIns="0">
            <a:spAutoFit/>
          </a:bodyPr>
          <a:lstStyle/>
          <a:p>
            <a:pPr algn="just">
              <a:lnSpc>
                <a:spcPts val="3920"/>
              </a:lnSpc>
            </a:pPr>
            <a:r>
              <a:rPr lang="en-US" sz="2800">
                <a:solidFill>
                  <a:srgbClr val="F7F7F7"/>
                </a:solidFill>
                <a:latin typeface="Montserrat"/>
              </a:rPr>
              <a:t>-&gt; Dù sử dụng phương pháp nào, đảm bảo nó là nhất quán và dễ dàng dự đoán để một SOA có thể đáp ứng các yêu cầu về hiệu suất trong khi vẫn duy trì tiêu chuẩn.</a:t>
            </a:r>
          </a:p>
        </p:txBody>
      </p:sp>
      <p:sp>
        <p:nvSpPr>
          <p:cNvPr name="TextBox 9" id="9"/>
          <p:cNvSpPr txBox="true"/>
          <p:nvPr/>
        </p:nvSpPr>
        <p:spPr>
          <a:xfrm rot="0">
            <a:off x="8885890" y="990600"/>
            <a:ext cx="8373410" cy="2125795"/>
          </a:xfrm>
          <a:prstGeom prst="rect">
            <a:avLst/>
          </a:prstGeom>
        </p:spPr>
        <p:txBody>
          <a:bodyPr anchor="t" rtlCol="false" tIns="0" lIns="0" bIns="0" rIns="0">
            <a:spAutoFit/>
          </a:bodyPr>
          <a:lstStyle/>
          <a:p>
            <a:pPr algn="l">
              <a:lnSpc>
                <a:spcPts val="5673"/>
              </a:lnSpc>
            </a:pPr>
            <a:r>
              <a:rPr lang="en-US" sz="4364">
                <a:solidFill>
                  <a:srgbClr val="F7F7F7"/>
                </a:solidFill>
                <a:latin typeface="Paytone One"/>
              </a:rPr>
              <a:t>Một Số Hướng Dẫn Để Quyết Định Tính Chi Tiết Hợp Đồng Dịch Vụ:</a:t>
            </a:r>
          </a:p>
        </p:txBody>
      </p:sp>
    </p:spTree>
  </p:cSld>
  <p:clrMapOvr>
    <a:masterClrMapping/>
  </p:clrMapOvr>
  <p:transition spd="fast">
    <p:fade/>
  </p:transition>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8079907"/>
            <a:ext cx="18288000" cy="2375835"/>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01204" y="503355"/>
            <a:ext cx="12885593" cy="4937143"/>
          </a:xfrm>
          <a:custGeom>
            <a:avLst/>
            <a:gdLst/>
            <a:ahLst/>
            <a:cxnLst/>
            <a:rect r="r" b="b" t="t" l="l"/>
            <a:pathLst>
              <a:path h="4937143" w="12885593">
                <a:moveTo>
                  <a:pt x="0" y="0"/>
                </a:moveTo>
                <a:lnTo>
                  <a:pt x="12885592" y="0"/>
                </a:lnTo>
                <a:lnTo>
                  <a:pt x="12885592" y="4937143"/>
                </a:lnTo>
                <a:lnTo>
                  <a:pt x="0" y="4937143"/>
                </a:lnTo>
                <a:lnTo>
                  <a:pt x="0" y="0"/>
                </a:lnTo>
                <a:close/>
              </a:path>
            </a:pathLst>
          </a:custGeom>
          <a:blipFill>
            <a:blip r:embed="rId6"/>
            <a:stretch>
              <a:fillRect l="0" t="0" r="0" b="0"/>
            </a:stretch>
          </a:blipFill>
        </p:spPr>
      </p:sp>
      <p:sp>
        <p:nvSpPr>
          <p:cNvPr name="TextBox 7" id="7"/>
          <p:cNvSpPr txBox="true"/>
          <p:nvPr/>
        </p:nvSpPr>
        <p:spPr>
          <a:xfrm rot="0">
            <a:off x="514350" y="5757538"/>
            <a:ext cx="17773650" cy="1957705"/>
          </a:xfrm>
          <a:prstGeom prst="rect">
            <a:avLst/>
          </a:prstGeom>
        </p:spPr>
        <p:txBody>
          <a:bodyPr anchor="t" rtlCol="false" tIns="0" lIns="0" bIns="0" rIns="0">
            <a:spAutoFit/>
          </a:bodyPr>
          <a:lstStyle/>
          <a:p>
            <a:pPr algn="ctr" marL="0" indent="0" lvl="0">
              <a:lnSpc>
                <a:spcPts val="3920"/>
              </a:lnSpc>
              <a:spcBef>
                <a:spcPct val="0"/>
              </a:spcBef>
            </a:pPr>
            <a:r>
              <a:rPr lang="en-US" sz="2800" strike="noStrike" u="none">
                <a:solidFill>
                  <a:srgbClr val="4F7486"/>
                </a:solidFill>
                <a:latin typeface="Montserrat"/>
              </a:rPr>
              <a:t>TLS (Transit Line Systems) tập trung vào việc đảm bảo mức độ chi tiết của hợp đồng dịch vụ trong thiết kế hướng dịch vụ. Họ xem xét các phương pháp như khảo sát khả năng cung cấp định nghĩa WSDL thay thế và gán API ít chi tiết cho các điểm cuối dịch vụ để đảm bảo hiệu suất và dễ dàng quản lý trong môi trường SOA.</a:t>
            </a:r>
          </a:p>
        </p:txBody>
      </p:sp>
    </p:spTree>
  </p:cSld>
  <p:clrMapOvr>
    <a:masterClrMapping/>
  </p:clrMapOvr>
  <p:transition spd="fast">
    <p:fade/>
  </p:transition>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9410611" y="4114800"/>
            <a:ext cx="9641241" cy="10287000"/>
          </a:xfrm>
          <a:prstGeom prst="rect">
            <a:avLst/>
          </a:prstGeom>
          <a:solidFill>
            <a:srgbClr val="365B6D"/>
          </a:solidFill>
        </p:spPr>
      </p:sp>
      <p:sp>
        <p:nvSpPr>
          <p:cNvPr name="Freeform 3" id="3"/>
          <p:cNvSpPr/>
          <p:nvPr/>
        </p:nvSpPr>
        <p:spPr>
          <a:xfrm flipH="false" flipV="false" rot="0">
            <a:off x="5164731" y="2975844"/>
            <a:ext cx="2086954" cy="521739"/>
          </a:xfrm>
          <a:custGeom>
            <a:avLst/>
            <a:gdLst/>
            <a:ahLst/>
            <a:cxnLst/>
            <a:rect r="r" b="b" t="t" l="l"/>
            <a:pathLst>
              <a:path h="521739" w="2086954">
                <a:moveTo>
                  <a:pt x="0" y="0"/>
                </a:moveTo>
                <a:lnTo>
                  <a:pt x="2086954" y="0"/>
                </a:lnTo>
                <a:lnTo>
                  <a:pt x="2086954" y="521738"/>
                </a:lnTo>
                <a:lnTo>
                  <a:pt x="0" y="52173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7259300" y="7913489"/>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784648" y="51946"/>
            <a:ext cx="1205132" cy="1403356"/>
          </a:xfrm>
          <a:custGeom>
            <a:avLst/>
            <a:gdLst/>
            <a:ahLst/>
            <a:cxnLst/>
            <a:rect r="r" b="b" t="t" l="l"/>
            <a:pathLst>
              <a:path h="1403356" w="1205132">
                <a:moveTo>
                  <a:pt x="0" y="0"/>
                </a:moveTo>
                <a:lnTo>
                  <a:pt x="1205131" y="0"/>
                </a:lnTo>
                <a:lnTo>
                  <a:pt x="1205131" y="1403355"/>
                </a:lnTo>
                <a:lnTo>
                  <a:pt x="0" y="140335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9974338" y="5210175"/>
            <a:ext cx="7887528" cy="3626527"/>
          </a:xfrm>
          <a:prstGeom prst="rect">
            <a:avLst/>
          </a:prstGeom>
        </p:spPr>
        <p:txBody>
          <a:bodyPr anchor="t" rtlCol="false" tIns="0" lIns="0" bIns="0" rIns="0">
            <a:spAutoFit/>
          </a:bodyPr>
          <a:lstStyle/>
          <a:p>
            <a:pPr algn="l">
              <a:lnSpc>
                <a:spcPts val="4747"/>
              </a:lnSpc>
            </a:pPr>
            <a:r>
              <a:rPr lang="en-US" sz="4564">
                <a:solidFill>
                  <a:srgbClr val="F7F7F7"/>
                </a:solidFill>
                <a:latin typeface="Paytone One"/>
              </a:rPr>
              <a:t>3. Design Web Service Operations to Be Inherently Extensible (Thiết kế các hoạt động Dịch vụ Web để có khả năng mở rộng tự nhiên)</a:t>
            </a:r>
          </a:p>
        </p:txBody>
      </p:sp>
      <p:sp>
        <p:nvSpPr>
          <p:cNvPr name="AutoShape 7" id="7"/>
          <p:cNvSpPr/>
          <p:nvPr/>
        </p:nvSpPr>
        <p:spPr>
          <a:xfrm rot="0">
            <a:off x="12618456" y="3412234"/>
            <a:ext cx="3320800" cy="1405131"/>
          </a:xfrm>
          <a:prstGeom prst="rect">
            <a:avLst/>
          </a:prstGeom>
          <a:solidFill>
            <a:srgbClr val="41C1BA"/>
          </a:solidFill>
        </p:spPr>
      </p:sp>
      <p:sp>
        <p:nvSpPr>
          <p:cNvPr name="TextBox 8" id="8"/>
          <p:cNvSpPr txBox="true"/>
          <p:nvPr/>
        </p:nvSpPr>
        <p:spPr>
          <a:xfrm rot="0">
            <a:off x="-43682" y="705998"/>
            <a:ext cx="9141164" cy="2836545"/>
          </a:xfrm>
          <a:prstGeom prst="rect">
            <a:avLst/>
          </a:prstGeom>
        </p:spPr>
        <p:txBody>
          <a:bodyPr anchor="t" rtlCol="false" tIns="0" lIns="0" bIns="0" rIns="0">
            <a:spAutoFit/>
          </a:bodyPr>
          <a:lstStyle/>
          <a:p>
            <a:pPr algn="l" marL="582930" indent="-291465" lvl="1">
              <a:lnSpc>
                <a:spcPts val="3779"/>
              </a:lnSpc>
              <a:spcBef>
                <a:spcPct val="0"/>
              </a:spcBef>
              <a:buFont typeface="Arial"/>
              <a:buChar char="•"/>
            </a:pPr>
            <a:r>
              <a:rPr lang="en-US" sz="2700">
                <a:solidFill>
                  <a:srgbClr val="4F7486"/>
                </a:solidFill>
                <a:latin typeface="Montserrat"/>
              </a:rPr>
              <a:t>Dịch vụ web, dù được thiết kế tốt ban đầu, thường cần thích ứng với các thay đổi trong quy trình kinh doanh. Đôi khi, việc mở rộng phạm vi của các thực thể yêu cầu phải mở rộng các dịch vụ kinh doanh tương ứng.</a:t>
            </a:r>
          </a:p>
          <a:p>
            <a:pPr algn="l">
              <a:lnSpc>
                <a:spcPts val="3779"/>
              </a:lnSpc>
              <a:spcBef>
                <a:spcPct val="0"/>
              </a:spcBef>
            </a:pPr>
          </a:p>
        </p:txBody>
      </p:sp>
      <p:sp>
        <p:nvSpPr>
          <p:cNvPr name="TextBox 9" id="9"/>
          <p:cNvSpPr txBox="true"/>
          <p:nvPr/>
        </p:nvSpPr>
        <p:spPr>
          <a:xfrm rot="0">
            <a:off x="-43682" y="3494918"/>
            <a:ext cx="9141164" cy="1407795"/>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4F7486"/>
                </a:solidFill>
                <a:latin typeface="Montserrat"/>
              </a:rPr>
              <a:t>Trong quá trình thiết kế, tính mở rộng là yếu tố cần thiết, và đôi khi có thể đạt được mà không làm hỏng hợp đồng dịch vụ hiện tại..</a:t>
            </a:r>
          </a:p>
        </p:txBody>
      </p:sp>
      <p:sp>
        <p:nvSpPr>
          <p:cNvPr name="TextBox 10" id="10"/>
          <p:cNvSpPr txBox="true"/>
          <p:nvPr/>
        </p:nvSpPr>
        <p:spPr>
          <a:xfrm rot="0">
            <a:off x="-43682" y="5351145"/>
            <a:ext cx="9141164" cy="1884045"/>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4F7486"/>
                </a:solidFill>
                <a:latin typeface="Montserrat"/>
              </a:rPr>
              <a:t>Thiết kế các hoạt động và tin nhắn của dịch vụ web để không phụ thuộc vào các hoạt động cụ thể là quan trọng để hỗ trợ xử lý các yêu cầu và chức năng mới trong tương lai.</a:t>
            </a:r>
          </a:p>
        </p:txBody>
      </p:sp>
      <p:sp>
        <p:nvSpPr>
          <p:cNvPr name="TextBox 11" id="11"/>
          <p:cNvSpPr txBox="true"/>
          <p:nvPr/>
        </p:nvSpPr>
        <p:spPr>
          <a:xfrm rot="0">
            <a:off x="-43682" y="7649332"/>
            <a:ext cx="9141164" cy="1884045"/>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4F7486"/>
                </a:solidFill>
                <a:latin typeface="Montserrat"/>
              </a:rPr>
              <a:t>Việc kết hợp các dịch vụ khác trước khi sửa đổi hợp đồng dịch vụ là một cách tiếp cận tốt. Lưu ý rằng các phần mở rộng có thể ảnh hưởng đến lược đồ XML tương ứng.</a:t>
            </a:r>
          </a:p>
        </p:txBody>
      </p:sp>
    </p:spTree>
  </p:cSld>
  <p:clrMapOvr>
    <a:masterClrMapping/>
  </p:clrMapOvr>
  <p:transition spd="fast">
    <p:fade/>
  </p:transition>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8079907"/>
            <a:ext cx="18288000" cy="2375835"/>
          </a:xfrm>
          <a:prstGeom prst="rect">
            <a:avLst/>
          </a:prstGeom>
          <a:solidFill>
            <a:srgbClr val="365B6D"/>
          </a:solidFill>
        </p:spPr>
      </p:sp>
      <p:sp>
        <p:nvSpPr>
          <p:cNvPr name="Freeform 3" id="3"/>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0" y="6489785"/>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602566" y="758134"/>
            <a:ext cx="8769159" cy="5544884"/>
          </a:xfrm>
          <a:custGeom>
            <a:avLst/>
            <a:gdLst/>
            <a:ahLst/>
            <a:cxnLst/>
            <a:rect r="r" b="b" t="t" l="l"/>
            <a:pathLst>
              <a:path h="5544884" w="8769159">
                <a:moveTo>
                  <a:pt x="0" y="0"/>
                </a:moveTo>
                <a:lnTo>
                  <a:pt x="8769158" y="0"/>
                </a:lnTo>
                <a:lnTo>
                  <a:pt x="8769158" y="5544884"/>
                </a:lnTo>
                <a:lnTo>
                  <a:pt x="0" y="5544884"/>
                </a:lnTo>
                <a:lnTo>
                  <a:pt x="0" y="0"/>
                </a:lnTo>
                <a:close/>
              </a:path>
            </a:pathLst>
          </a:custGeom>
          <a:blipFill>
            <a:blip r:embed="rId6"/>
            <a:stretch>
              <a:fillRect l="0" t="0" r="0" b="0"/>
            </a:stretch>
          </a:blipFill>
        </p:spPr>
      </p:sp>
      <p:sp>
        <p:nvSpPr>
          <p:cNvPr name="TextBox 6" id="6"/>
          <p:cNvSpPr txBox="true"/>
          <p:nvPr/>
        </p:nvSpPr>
        <p:spPr>
          <a:xfrm rot="0">
            <a:off x="10046194" y="215932"/>
            <a:ext cx="7400823" cy="7122795"/>
          </a:xfrm>
          <a:prstGeom prst="rect">
            <a:avLst/>
          </a:prstGeom>
        </p:spPr>
        <p:txBody>
          <a:bodyPr anchor="t" rtlCol="false" tIns="0" lIns="0" bIns="0" rIns="0">
            <a:spAutoFit/>
          </a:bodyPr>
          <a:lstStyle/>
          <a:p>
            <a:pPr algn="l">
              <a:lnSpc>
                <a:spcPts val="3779"/>
              </a:lnSpc>
            </a:pPr>
          </a:p>
          <a:p>
            <a:pPr algn="l">
              <a:lnSpc>
                <a:spcPts val="3779"/>
              </a:lnSpc>
            </a:pPr>
            <a:r>
              <a:rPr lang="en-US" sz="2700">
                <a:solidFill>
                  <a:srgbClr val="4F7486"/>
                </a:solidFill>
                <a:latin typeface="Montserrat"/>
              </a:rPr>
              <a:t>TLS (Transit Line Systems), một tổ chức lớn, thường gặp tình trạng hồ sơ nhân viên lỗi thời do việc không cập nhật khi có thay đổi vị trí hoặc cấp bậc. Để giải quyết vấn đề này, TLS đã điều chỉnh quy trình nộp bảng công để bao gồm bước Xác nhận Hồ sơ Nhân viên, đảm bảo thông tin hồ sơ được xác minh trước khi chấp nhận bảng công. Điều này giúp từ chối bảng công của nhân viên có hồ sơ không hợp lệ mà không làm thay đổi hợp đồng dịch vụ. Thay vào đó, logic dịch vụ đã được mở rộng để gọi một dịch vụ tiện ích riêng biệt thực hiện việc xác minh hồ sơ.</a:t>
            </a:r>
          </a:p>
        </p:txBody>
      </p:sp>
    </p:spTree>
  </p:cSld>
  <p:clrMapOvr>
    <a:masterClrMapping/>
  </p:clrMapOvr>
  <p:transition spd="fast">
    <p:fade/>
  </p:transition>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189017" y="-67284"/>
            <a:ext cx="11672849" cy="10287000"/>
          </a:xfrm>
          <a:prstGeom prst="rect">
            <a:avLst/>
          </a:prstGeom>
          <a:solidFill>
            <a:srgbClr val="365B6D"/>
          </a:solidFill>
        </p:spPr>
      </p:sp>
      <p:sp>
        <p:nvSpPr>
          <p:cNvPr name="AutoShape 3" id="3"/>
          <p:cNvSpPr/>
          <p:nvPr/>
        </p:nvSpPr>
        <p:spPr>
          <a:xfrm rot="0">
            <a:off x="0" y="7876935"/>
            <a:ext cx="1711153" cy="2410065"/>
          </a:xfrm>
          <a:prstGeom prst="rect">
            <a:avLst/>
          </a:prstGeom>
          <a:solidFill>
            <a:srgbClr val="365B6D"/>
          </a:solidFill>
        </p:spPr>
      </p:sp>
      <p:sp>
        <p:nvSpPr>
          <p:cNvPr name="Freeform 4" id="4"/>
          <p:cNvSpPr/>
          <p:nvPr/>
        </p:nvSpPr>
        <p:spPr>
          <a:xfrm flipH="false" flipV="false" rot="0">
            <a:off x="-176432"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468376" y="-374656"/>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426134" y="2349754"/>
            <a:ext cx="5582008" cy="5452924"/>
          </a:xfrm>
          <a:custGeom>
            <a:avLst/>
            <a:gdLst/>
            <a:ahLst/>
            <a:cxnLst/>
            <a:rect r="r" b="b" t="t" l="l"/>
            <a:pathLst>
              <a:path h="5452924" w="5582008">
                <a:moveTo>
                  <a:pt x="0" y="0"/>
                </a:moveTo>
                <a:lnTo>
                  <a:pt x="5582009" y="0"/>
                </a:lnTo>
                <a:lnTo>
                  <a:pt x="5582009" y="5452924"/>
                </a:lnTo>
                <a:lnTo>
                  <a:pt x="0" y="5452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7317898" y="5927048"/>
            <a:ext cx="9415086" cy="3720842"/>
          </a:xfrm>
          <a:custGeom>
            <a:avLst/>
            <a:gdLst/>
            <a:ahLst/>
            <a:cxnLst/>
            <a:rect r="r" b="b" t="t" l="l"/>
            <a:pathLst>
              <a:path h="3720842" w="9415086">
                <a:moveTo>
                  <a:pt x="0" y="0"/>
                </a:moveTo>
                <a:lnTo>
                  <a:pt x="9415086" y="0"/>
                </a:lnTo>
                <a:lnTo>
                  <a:pt x="9415086" y="3720842"/>
                </a:lnTo>
                <a:lnTo>
                  <a:pt x="0" y="3720842"/>
                </a:lnTo>
                <a:lnTo>
                  <a:pt x="0" y="0"/>
                </a:lnTo>
                <a:close/>
              </a:path>
            </a:pathLst>
          </a:custGeom>
          <a:blipFill>
            <a:blip r:embed="rId8"/>
            <a:stretch>
              <a:fillRect l="0" t="0" r="0" b="0"/>
            </a:stretch>
          </a:blipFill>
        </p:spPr>
      </p:sp>
      <p:sp>
        <p:nvSpPr>
          <p:cNvPr name="TextBox 8" id="8"/>
          <p:cNvSpPr txBox="true"/>
          <p:nvPr/>
        </p:nvSpPr>
        <p:spPr>
          <a:xfrm rot="0">
            <a:off x="8130707" y="306260"/>
            <a:ext cx="8373410" cy="2125795"/>
          </a:xfrm>
          <a:prstGeom prst="rect">
            <a:avLst/>
          </a:prstGeom>
        </p:spPr>
        <p:txBody>
          <a:bodyPr anchor="t" rtlCol="false" tIns="0" lIns="0" bIns="0" rIns="0">
            <a:spAutoFit/>
          </a:bodyPr>
          <a:lstStyle/>
          <a:p>
            <a:pPr algn="l">
              <a:lnSpc>
                <a:spcPts val="5673"/>
              </a:lnSpc>
            </a:pPr>
            <a:r>
              <a:rPr lang="en-US" sz="4364">
                <a:solidFill>
                  <a:srgbClr val="F7F7F7"/>
                </a:solidFill>
                <a:latin typeface="Paytone One"/>
              </a:rPr>
              <a:t>4. Consider Using Modular WSDL Documents (Cân nhắc sử dụng tài liệu WSDL)</a:t>
            </a:r>
          </a:p>
        </p:txBody>
      </p:sp>
      <p:sp>
        <p:nvSpPr>
          <p:cNvPr name="TextBox 9" id="9"/>
          <p:cNvSpPr txBox="true"/>
          <p:nvPr/>
        </p:nvSpPr>
        <p:spPr>
          <a:xfrm rot="0">
            <a:off x="6810654" y="2738078"/>
            <a:ext cx="10448646" cy="2836545"/>
          </a:xfrm>
          <a:prstGeom prst="rect">
            <a:avLst/>
          </a:prstGeom>
        </p:spPr>
        <p:txBody>
          <a:bodyPr anchor="t" rtlCol="false" tIns="0" lIns="0" bIns="0" rIns="0">
            <a:spAutoFit/>
          </a:bodyPr>
          <a:lstStyle/>
          <a:p>
            <a:pPr algn="l" marL="582930" indent="-291465" lvl="1">
              <a:lnSpc>
                <a:spcPts val="3779"/>
              </a:lnSpc>
              <a:buFont typeface="Arial"/>
              <a:buChar char="•"/>
            </a:pPr>
            <a:r>
              <a:rPr lang="en-US" sz="2700">
                <a:solidFill>
                  <a:srgbClr val="FFFFFF"/>
                </a:solidFill>
                <a:latin typeface="Montserrat"/>
              </a:rPr>
              <a:t>Dịch vụ WSDL có thể tổ chức linh hoạt bằng cách sử dụng câu lệnh nhập để kết nối các tập tin chứa định nghĩa dịch vụ. Điều này cho phép chia sẻ mô-đun cho loại, hoạt động và ràng buộc giữa các tài liệu WSDL, cũng như tận dụng các mô-đun Schema XML đã thiết kế trước đó</a:t>
            </a:r>
          </a:p>
        </p:txBody>
      </p:sp>
    </p:spTree>
  </p:cSld>
  <p:clrMapOvr>
    <a:masterClrMapping/>
  </p:clrMapOvr>
  <p:transition spd="fast">
    <p:fade/>
  </p:transition>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Freeform 3" id="3"/>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3308" y="1101984"/>
            <a:ext cx="7887528" cy="1826302"/>
          </a:xfrm>
          <a:prstGeom prst="rect">
            <a:avLst/>
          </a:prstGeom>
        </p:spPr>
        <p:txBody>
          <a:bodyPr anchor="t" rtlCol="false" tIns="0" lIns="0" bIns="0" rIns="0">
            <a:spAutoFit/>
          </a:bodyPr>
          <a:lstStyle/>
          <a:p>
            <a:pPr algn="l">
              <a:lnSpc>
                <a:spcPts val="4747"/>
              </a:lnSpc>
            </a:pPr>
            <a:r>
              <a:rPr lang="en-US" sz="4564">
                <a:solidFill>
                  <a:srgbClr val="F7F7F7"/>
                </a:solidFill>
                <a:latin typeface="Paytone One"/>
              </a:rPr>
              <a:t>5. Use Namespaces Carefully(Cẩn thận khi sử dụng namespaces)</a:t>
            </a:r>
          </a:p>
        </p:txBody>
      </p:sp>
      <p:sp>
        <p:nvSpPr>
          <p:cNvPr name="TextBox 6" id="6"/>
          <p:cNvSpPr txBox="true"/>
          <p:nvPr/>
        </p:nvSpPr>
        <p:spPr>
          <a:xfrm rot="0">
            <a:off x="8781515" y="1428395"/>
            <a:ext cx="8715674" cy="19577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4F7486"/>
                </a:solidFill>
                <a:latin typeface="Montserrat"/>
              </a:rPr>
              <a:t>Mỗi định nghĩa WSDL có thể bao gồm nhiều namespace khác nhau, do các phần tử được lấy từ nhiều nguồn khác nhau.</a:t>
            </a:r>
          </a:p>
          <a:p>
            <a:pPr algn="l">
              <a:lnSpc>
                <a:spcPts val="3919"/>
              </a:lnSpc>
              <a:spcBef>
                <a:spcPct val="0"/>
              </a:spcBef>
            </a:pPr>
          </a:p>
        </p:txBody>
      </p:sp>
      <p:sp>
        <p:nvSpPr>
          <p:cNvPr name="TextBox 7" id="7"/>
          <p:cNvSpPr txBox="true"/>
          <p:nvPr/>
        </p:nvSpPr>
        <p:spPr>
          <a:xfrm rot="0">
            <a:off x="8781515" y="3440274"/>
            <a:ext cx="9046366" cy="39389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Sau đây là danh sách các namespace phổ biến được sử dụng để biểu diễn các phần tử dựa trên cation cụ thể:</a:t>
            </a:r>
            <a:r>
              <a:rPr lang="en-US" sz="2799">
                <a:solidFill>
                  <a:srgbClr val="4F7486"/>
                </a:solidFill>
                <a:latin typeface="Montserrat"/>
              </a:rPr>
              <a:t> </a:t>
            </a:r>
          </a:p>
          <a:p>
            <a:pPr algn="l" marL="1209039" indent="-403013" lvl="2">
              <a:lnSpc>
                <a:spcPts val="3919"/>
              </a:lnSpc>
              <a:buFont typeface="Arial"/>
              <a:buChar char="⚬"/>
            </a:pPr>
            <a:r>
              <a:rPr lang="en-US" sz="2799">
                <a:solidFill>
                  <a:srgbClr val="4F7486"/>
                </a:solidFill>
                <a:latin typeface="Montserrat"/>
              </a:rPr>
              <a:t>http://schemas.xmlsoap.org/wsdl/ </a:t>
            </a:r>
          </a:p>
          <a:p>
            <a:pPr algn="l" marL="1209039" indent="-403013" lvl="2">
              <a:lnSpc>
                <a:spcPts val="3919"/>
              </a:lnSpc>
              <a:buFont typeface="Arial"/>
              <a:buChar char="⚬"/>
            </a:pPr>
            <a:r>
              <a:rPr lang="en-US" sz="2799">
                <a:solidFill>
                  <a:srgbClr val="4F7486"/>
                </a:solidFill>
                <a:latin typeface="Montserrat"/>
              </a:rPr>
              <a:t>http://schemas.xmlsoap.org/wsdl/soap/ </a:t>
            </a:r>
          </a:p>
          <a:p>
            <a:pPr algn="l" marL="1209039" indent="-403013" lvl="2">
              <a:lnSpc>
                <a:spcPts val="3919"/>
              </a:lnSpc>
              <a:buFont typeface="Arial"/>
              <a:buChar char="⚬"/>
            </a:pPr>
            <a:r>
              <a:rPr lang="en-US" sz="2799">
                <a:solidFill>
                  <a:srgbClr val="4F7486"/>
                </a:solidFill>
                <a:latin typeface="Montserrat"/>
              </a:rPr>
              <a:t>http://www.w3.org/2001/XMLSchema/ </a:t>
            </a:r>
          </a:p>
          <a:p>
            <a:pPr algn="l" marL="1209039" indent="-403013" lvl="2">
              <a:lnSpc>
                <a:spcPts val="3919"/>
              </a:lnSpc>
              <a:buFont typeface="Arial"/>
              <a:buChar char="⚬"/>
            </a:pPr>
            <a:r>
              <a:rPr lang="en-US" sz="2799">
                <a:solidFill>
                  <a:srgbClr val="4F7486"/>
                </a:solidFill>
                <a:latin typeface="Montserrat"/>
              </a:rPr>
              <a:t>vv,...</a:t>
            </a:r>
          </a:p>
          <a:p>
            <a:pPr algn="l">
              <a:lnSpc>
                <a:spcPts val="3919"/>
              </a:lnSpc>
            </a:pPr>
          </a:p>
        </p:txBody>
      </p:sp>
      <p:sp>
        <p:nvSpPr>
          <p:cNvPr name="TextBox 8" id="8"/>
          <p:cNvSpPr txBox="true"/>
          <p:nvPr/>
        </p:nvSpPr>
        <p:spPr>
          <a:xfrm rot="0">
            <a:off x="8781515" y="7283929"/>
            <a:ext cx="8715674" cy="14624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Các namespace phổ biến thường được sử dụng để biểu diễn các phần tử cụ thể dựa trên các thông số kỹ thuật.</a:t>
            </a:r>
          </a:p>
        </p:txBody>
      </p:sp>
    </p:spTree>
  </p:cSld>
  <p:clrMapOvr>
    <a:masterClrMapping/>
  </p:clrMapOvr>
  <p:transition spd="fast">
    <p:fade/>
  </p:transition>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0"/>
            <a:ext cx="8534143" cy="10287000"/>
          </a:xfrm>
          <a:prstGeom prst="rect">
            <a:avLst/>
          </a:prstGeom>
          <a:solidFill>
            <a:srgbClr val="365B6D"/>
          </a:solidFill>
        </p:spPr>
      </p:sp>
      <p:sp>
        <p:nvSpPr>
          <p:cNvPr name="Freeform 3" id="3"/>
          <p:cNvSpPr/>
          <p:nvPr/>
        </p:nvSpPr>
        <p:spPr>
          <a:xfrm flipH="false" flipV="false" rot="0">
            <a:off x="4992425" y="908195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829437" y="-368047"/>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23308" y="1101984"/>
            <a:ext cx="7887528" cy="1826302"/>
          </a:xfrm>
          <a:prstGeom prst="rect">
            <a:avLst/>
          </a:prstGeom>
        </p:spPr>
        <p:txBody>
          <a:bodyPr anchor="t" rtlCol="false" tIns="0" lIns="0" bIns="0" rIns="0">
            <a:spAutoFit/>
          </a:bodyPr>
          <a:lstStyle/>
          <a:p>
            <a:pPr algn="l">
              <a:lnSpc>
                <a:spcPts val="4747"/>
              </a:lnSpc>
            </a:pPr>
            <a:r>
              <a:rPr lang="en-US" sz="4564">
                <a:solidFill>
                  <a:srgbClr val="F7F7F7"/>
                </a:solidFill>
                <a:latin typeface="Paytone One"/>
              </a:rPr>
              <a:t>5. Use Namespaces Carefully(Cẩn thận khi sử dụng namespaces)</a:t>
            </a:r>
          </a:p>
        </p:txBody>
      </p:sp>
      <p:sp>
        <p:nvSpPr>
          <p:cNvPr name="TextBox 6" id="6"/>
          <p:cNvSpPr txBox="true"/>
          <p:nvPr/>
        </p:nvSpPr>
        <p:spPr>
          <a:xfrm rot="0">
            <a:off x="8781515" y="1925620"/>
            <a:ext cx="8715674" cy="2453005"/>
          </a:xfrm>
          <a:prstGeom prst="rect">
            <a:avLst/>
          </a:prstGeom>
        </p:spPr>
        <p:txBody>
          <a:bodyPr anchor="t" rtlCol="false" tIns="0" lIns="0" bIns="0" rIns="0">
            <a:spAutoFit/>
          </a:bodyPr>
          <a:lstStyle/>
          <a:p>
            <a:pPr algn="l" marL="604519" indent="-302260" lvl="1">
              <a:lnSpc>
                <a:spcPts val="3919"/>
              </a:lnSpc>
              <a:spcBef>
                <a:spcPct val="0"/>
              </a:spcBef>
              <a:buFont typeface="Arial"/>
              <a:buChar char="•"/>
            </a:pPr>
            <a:r>
              <a:rPr lang="en-US" sz="2799">
                <a:solidFill>
                  <a:srgbClr val="4F7486"/>
                </a:solidFill>
                <a:latin typeface="Montserrat"/>
              </a:rPr>
              <a:t>Khi lắp ráp WSDL từ các mô-đun, các namespace bổ sung có thể được sử dụng, đặc biệt là khi nhập các định nghĩa XML Schema.</a:t>
            </a:r>
          </a:p>
          <a:p>
            <a:pPr algn="l">
              <a:lnSpc>
                <a:spcPts val="3919"/>
              </a:lnSpc>
              <a:spcBef>
                <a:spcPct val="0"/>
              </a:spcBef>
            </a:pPr>
          </a:p>
        </p:txBody>
      </p:sp>
      <p:sp>
        <p:nvSpPr>
          <p:cNvPr name="TextBox 7" id="7"/>
          <p:cNvSpPr txBox="true"/>
          <p:nvPr/>
        </p:nvSpPr>
        <p:spPr>
          <a:xfrm rot="0">
            <a:off x="8781515" y="4140835"/>
            <a:ext cx="9046366" cy="19577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Đề xuất tổ chức việc sử dụng các namespace một cách cẩn thận để đảm bảo sự sắp xếp rõ ràng và dễ dàng trong việc quản lý tài liệu.</a:t>
            </a:r>
            <a:r>
              <a:rPr lang="en-US" sz="2799">
                <a:solidFill>
                  <a:srgbClr val="4F7486"/>
                </a:solidFill>
                <a:latin typeface="Montserrat"/>
              </a:rPr>
              <a:t> </a:t>
            </a:r>
          </a:p>
          <a:p>
            <a:pPr algn="l">
              <a:lnSpc>
                <a:spcPts val="3919"/>
              </a:lnSpc>
            </a:pPr>
          </a:p>
        </p:txBody>
      </p:sp>
      <p:sp>
        <p:nvSpPr>
          <p:cNvPr name="TextBox 8" id="8"/>
          <p:cNvSpPr txBox="true"/>
          <p:nvPr/>
        </p:nvSpPr>
        <p:spPr>
          <a:xfrm rot="0">
            <a:off x="8781515" y="6355715"/>
            <a:ext cx="8715674" cy="1957705"/>
          </a:xfrm>
          <a:prstGeom prst="rect">
            <a:avLst/>
          </a:prstGeom>
        </p:spPr>
        <p:txBody>
          <a:bodyPr anchor="t" rtlCol="false" tIns="0" lIns="0" bIns="0" rIns="0">
            <a:spAutoFit/>
          </a:bodyPr>
          <a:lstStyle/>
          <a:p>
            <a:pPr algn="l" marL="604519" indent="-302260" lvl="1">
              <a:lnSpc>
                <a:spcPts val="3919"/>
              </a:lnSpc>
              <a:buFont typeface="Arial"/>
              <a:buChar char="•"/>
            </a:pPr>
            <a:r>
              <a:rPr lang="en-US" sz="2799">
                <a:solidFill>
                  <a:srgbClr val="4F7486"/>
                </a:solidFill>
                <a:latin typeface="Montserrat"/>
              </a:rPr>
              <a:t>Quy ước phổ biến là sử dụng thuộc tính targetNamespace để gán một namespace cho toàn bộ WSDL và các schema tương ứng.</a:t>
            </a:r>
          </a:p>
        </p:txBody>
      </p:sp>
    </p:spTree>
  </p:cSld>
  <p:clrMapOvr>
    <a:masterClrMapping/>
  </p:clrMapOvr>
  <p:transition spd="fast">
    <p:fade/>
  </p:transition>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8079907"/>
            <a:ext cx="18288000" cy="2375835"/>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426134"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1885842" y="301117"/>
            <a:ext cx="10471556" cy="7284064"/>
            <a:chOff x="0" y="0"/>
            <a:chExt cx="13962075" cy="9712085"/>
          </a:xfrm>
        </p:grpSpPr>
        <p:sp>
          <p:nvSpPr>
            <p:cNvPr name="Freeform 7" id="7"/>
            <p:cNvSpPr/>
            <p:nvPr/>
          </p:nvSpPr>
          <p:spPr>
            <a:xfrm flipH="false" flipV="false" rot="0">
              <a:off x="0" y="0"/>
              <a:ext cx="13962075" cy="6299216"/>
            </a:xfrm>
            <a:custGeom>
              <a:avLst/>
              <a:gdLst/>
              <a:ahLst/>
              <a:cxnLst/>
              <a:rect r="r" b="b" t="t" l="l"/>
              <a:pathLst>
                <a:path h="6299216" w="13962075">
                  <a:moveTo>
                    <a:pt x="0" y="0"/>
                  </a:moveTo>
                  <a:lnTo>
                    <a:pt x="13962075" y="0"/>
                  </a:lnTo>
                  <a:lnTo>
                    <a:pt x="13962075" y="6299216"/>
                  </a:lnTo>
                  <a:lnTo>
                    <a:pt x="0" y="6299216"/>
                  </a:lnTo>
                  <a:lnTo>
                    <a:pt x="0" y="0"/>
                  </a:lnTo>
                  <a:close/>
                </a:path>
              </a:pathLst>
            </a:custGeom>
            <a:blipFill>
              <a:blip r:embed="rId6"/>
              <a:stretch>
                <a:fillRect l="0" t="0" r="0" b="0"/>
              </a:stretch>
            </a:blipFill>
          </p:spPr>
        </p:sp>
        <p:sp>
          <p:nvSpPr>
            <p:cNvPr name="Freeform 8" id="8"/>
            <p:cNvSpPr/>
            <p:nvPr/>
          </p:nvSpPr>
          <p:spPr>
            <a:xfrm flipH="false" flipV="false" rot="0">
              <a:off x="0" y="6261116"/>
              <a:ext cx="13943365" cy="3450969"/>
            </a:xfrm>
            <a:custGeom>
              <a:avLst/>
              <a:gdLst/>
              <a:ahLst/>
              <a:cxnLst/>
              <a:rect r="r" b="b" t="t" l="l"/>
              <a:pathLst>
                <a:path h="3450969" w="13943365">
                  <a:moveTo>
                    <a:pt x="0" y="0"/>
                  </a:moveTo>
                  <a:lnTo>
                    <a:pt x="13943365" y="0"/>
                  </a:lnTo>
                  <a:lnTo>
                    <a:pt x="13943365" y="3450969"/>
                  </a:lnTo>
                  <a:lnTo>
                    <a:pt x="0" y="3450969"/>
                  </a:lnTo>
                  <a:lnTo>
                    <a:pt x="0" y="0"/>
                  </a:lnTo>
                  <a:close/>
                </a:path>
              </a:pathLst>
            </a:custGeom>
            <a:blipFill>
              <a:blip r:embed="rId7"/>
              <a:stretch>
                <a:fillRect l="0" t="-2770" r="-134" b="0"/>
              </a:stretch>
            </a:blipFill>
          </p:spPr>
        </p:sp>
      </p:grpSp>
      <p:sp>
        <p:nvSpPr>
          <p:cNvPr name="TextBox 9" id="9"/>
          <p:cNvSpPr txBox="true"/>
          <p:nvPr/>
        </p:nvSpPr>
        <p:spPr>
          <a:xfrm rot="0">
            <a:off x="12328647" y="2614295"/>
            <a:ext cx="5959353" cy="5010785"/>
          </a:xfrm>
          <a:prstGeom prst="rect">
            <a:avLst/>
          </a:prstGeom>
        </p:spPr>
        <p:txBody>
          <a:bodyPr anchor="t" rtlCol="false" tIns="0" lIns="0" bIns="0" rIns="0">
            <a:spAutoFit/>
          </a:bodyPr>
          <a:lstStyle/>
          <a:p>
            <a:pPr algn="l" marL="561341" indent="-280670" lvl="1">
              <a:lnSpc>
                <a:spcPts val="3640"/>
              </a:lnSpc>
              <a:spcBef>
                <a:spcPct val="0"/>
              </a:spcBef>
              <a:buFont typeface="Arial"/>
              <a:buChar char="•"/>
            </a:pPr>
            <a:r>
              <a:rPr lang="en-US" sz="2600" strike="noStrike" u="none">
                <a:solidFill>
                  <a:srgbClr val="4F7486"/>
                </a:solidFill>
                <a:latin typeface="Montserrat"/>
              </a:rPr>
              <a:t>Một số namespace phổ biến được xác định trước đó không được yêu cầu bởi dịch vụ Nhân viên TLS(Transit Line Systems) và do đó bị bỏ qua khỏi danh sách các thuộc tính định nghĩa. Như minh họa trong Ví dụ 8.9, targetNamespace được thêm vào, cùng với hai namespace được liên kết với hai lược đồ đã nhập.</a:t>
            </a:r>
          </a:p>
        </p:txBody>
      </p:sp>
    </p:spTree>
  </p:cSld>
  <p:clrMapOvr>
    <a:masterClrMapping/>
  </p:clrMapOvr>
  <p:transition spd="fast">
    <p:fade/>
  </p:transition>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9911657" y="0"/>
            <a:ext cx="10473110" cy="10287000"/>
          </a:xfrm>
          <a:prstGeom prst="rect">
            <a:avLst/>
          </a:prstGeom>
          <a:solidFill>
            <a:srgbClr val="365B6D"/>
          </a:solidFill>
        </p:spPr>
      </p:sp>
      <p:sp>
        <p:nvSpPr>
          <p:cNvPr name="Freeform 3" id="3"/>
          <p:cNvSpPr/>
          <p:nvPr/>
        </p:nvSpPr>
        <p:spPr>
          <a:xfrm flipH="false" flipV="false" rot="0">
            <a:off x="10775317" y="8883644"/>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6888333" y="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639244" y="4941262"/>
            <a:ext cx="5017937" cy="4901897"/>
          </a:xfrm>
          <a:custGeom>
            <a:avLst/>
            <a:gdLst/>
            <a:ahLst/>
            <a:cxnLst/>
            <a:rect r="r" b="b" t="t" l="l"/>
            <a:pathLst>
              <a:path h="4901897" w="5017937">
                <a:moveTo>
                  <a:pt x="0" y="0"/>
                </a:moveTo>
                <a:lnTo>
                  <a:pt x="5017937" y="0"/>
                </a:lnTo>
                <a:lnTo>
                  <a:pt x="5017937" y="4901897"/>
                </a:lnTo>
                <a:lnTo>
                  <a:pt x="0" y="490189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10462174" y="1165225"/>
            <a:ext cx="7825826" cy="3978275"/>
          </a:xfrm>
          <a:prstGeom prst="rect">
            <a:avLst/>
          </a:prstGeom>
        </p:spPr>
        <p:txBody>
          <a:bodyPr anchor="t" rtlCol="false" tIns="0" lIns="0" bIns="0" rIns="0">
            <a:spAutoFit/>
          </a:bodyPr>
          <a:lstStyle/>
          <a:p>
            <a:pPr algn="l">
              <a:lnSpc>
                <a:spcPts val="5200"/>
              </a:lnSpc>
            </a:pPr>
            <a:r>
              <a:rPr lang="en-US" sz="5000">
                <a:solidFill>
                  <a:srgbClr val="F7F7F7"/>
                </a:solidFill>
                <a:latin typeface="Montserrat Classic Bold"/>
              </a:rPr>
              <a:t>6. Use the SOAP Document and Literal Attribute Values (Sử dụng các thuộc tính document và literal của SOAP)</a:t>
            </a:r>
          </a:p>
        </p:txBody>
      </p:sp>
      <p:sp>
        <p:nvSpPr>
          <p:cNvPr name="TextBox 7" id="7"/>
          <p:cNvSpPr txBox="true"/>
          <p:nvPr/>
        </p:nvSpPr>
        <p:spPr>
          <a:xfrm rot="0">
            <a:off x="565096" y="765478"/>
            <a:ext cx="8932820" cy="9279920"/>
          </a:xfrm>
          <a:prstGeom prst="rect">
            <a:avLst/>
          </a:prstGeom>
        </p:spPr>
        <p:txBody>
          <a:bodyPr anchor="t" rtlCol="false" tIns="0" lIns="0" bIns="0" rIns="0">
            <a:spAutoFit/>
          </a:bodyPr>
          <a:lstStyle/>
          <a:p>
            <a:pPr algn="just">
              <a:lnSpc>
                <a:spcPts val="4583"/>
              </a:lnSpc>
            </a:pPr>
            <a:r>
              <a:rPr lang="en-US" sz="3273">
                <a:solidFill>
                  <a:srgbClr val="4F7486"/>
                </a:solidFill>
                <a:latin typeface="Montserrat Bold"/>
              </a:rPr>
              <a:t>Style và Use là hai thuộc tính quan trọng xác định định dạng dữ liệu gói tin SOAP và hệ thống kiểu dữ liệu được sử dụng:</a:t>
            </a:r>
          </a:p>
          <a:p>
            <a:pPr algn="just">
              <a:lnSpc>
                <a:spcPts val="4583"/>
              </a:lnSpc>
            </a:pPr>
          </a:p>
          <a:p>
            <a:pPr algn="just" marL="561341" indent="-280670" lvl="1">
              <a:lnSpc>
                <a:spcPts val="3640"/>
              </a:lnSpc>
              <a:buFont typeface="Arial"/>
              <a:buChar char="•"/>
            </a:pPr>
            <a:r>
              <a:rPr lang="en-US" sz="2600">
                <a:solidFill>
                  <a:srgbClr val="4F7486"/>
                </a:solidFill>
                <a:latin typeface="Montserrat"/>
              </a:rPr>
              <a:t>Style có thể được đặt là "document" hoặc "rpc", ủng hộ giao tiếp theo mô hình tài liệu hoặc RPC.</a:t>
            </a:r>
          </a:p>
          <a:p>
            <a:pPr algn="just" marL="561341" indent="-280670" lvl="1">
              <a:lnSpc>
                <a:spcPts val="3640"/>
              </a:lnSpc>
              <a:buFont typeface="Arial"/>
              <a:buChar char="•"/>
            </a:pPr>
            <a:r>
              <a:rPr lang="en-US" sz="2600">
                <a:solidFill>
                  <a:srgbClr val="4F7486"/>
                </a:solidFill>
                <a:latin typeface="Montserrat"/>
              </a:rPr>
              <a:t>Use có thể là "literal" hoặc "encoded", ủng hộ sử dụng kiểu dữ liệu XML Schema hoặc kiểu dữ liệu SOAP gốc.</a:t>
            </a:r>
          </a:p>
          <a:p>
            <a:pPr algn="just" marL="561341" indent="-280670" lvl="1">
              <a:lnSpc>
                <a:spcPts val="3640"/>
              </a:lnSpc>
              <a:buFont typeface="Arial"/>
              <a:buChar char="•"/>
            </a:pPr>
            <a:r>
              <a:rPr lang="en-US" sz="2600">
                <a:solidFill>
                  <a:srgbClr val="4F7486"/>
                </a:solidFill>
                <a:latin typeface="Montserrat"/>
              </a:rPr>
              <a:t>Khi xem xét hai thuộc tính này, có bốn kết hợp sau được hỗ trợ bởi SOAP: </a:t>
            </a:r>
          </a:p>
          <a:p>
            <a:pPr algn="just" marL="1122681" indent="-374227" lvl="2">
              <a:lnSpc>
                <a:spcPts val="3640"/>
              </a:lnSpc>
              <a:buFont typeface="Arial"/>
              <a:buChar char="⚬"/>
            </a:pPr>
            <a:r>
              <a:rPr lang="en-US" sz="2600">
                <a:solidFill>
                  <a:srgbClr val="4F7486"/>
                </a:solidFill>
                <a:latin typeface="Montserrat"/>
              </a:rPr>
              <a:t>style:RPC + use:encoded, </a:t>
            </a:r>
          </a:p>
          <a:p>
            <a:pPr algn="just" marL="1122681" indent="-374227" lvl="2">
              <a:lnSpc>
                <a:spcPts val="3640"/>
              </a:lnSpc>
              <a:buFont typeface="Arial"/>
              <a:buChar char="⚬"/>
            </a:pPr>
            <a:r>
              <a:rPr lang="en-US" sz="2600">
                <a:solidFill>
                  <a:srgbClr val="4F7486"/>
                </a:solidFill>
                <a:latin typeface="Montserrat"/>
              </a:rPr>
              <a:t>style:RPC + use:literal, </a:t>
            </a:r>
          </a:p>
          <a:p>
            <a:pPr algn="just" marL="1122681" indent="-374227" lvl="2">
              <a:lnSpc>
                <a:spcPts val="3640"/>
              </a:lnSpc>
              <a:buFont typeface="Arial"/>
              <a:buChar char="⚬"/>
            </a:pPr>
            <a:r>
              <a:rPr lang="en-US" sz="2600">
                <a:solidFill>
                  <a:srgbClr val="4F7486"/>
                </a:solidFill>
                <a:latin typeface="Montserrat"/>
              </a:rPr>
              <a:t>style:document + use:encoded, </a:t>
            </a:r>
          </a:p>
          <a:p>
            <a:pPr algn="just" marL="1122681" indent="-374227" lvl="2">
              <a:lnSpc>
                <a:spcPts val="3640"/>
              </a:lnSpc>
              <a:buFont typeface="Arial"/>
              <a:buChar char="⚬"/>
            </a:pPr>
            <a:r>
              <a:rPr lang="en-US" sz="2600">
                <a:solidFill>
                  <a:srgbClr val="4F7486"/>
                </a:solidFill>
                <a:latin typeface="Montserrat"/>
              </a:rPr>
              <a:t>style:document + use:literal.</a:t>
            </a:r>
          </a:p>
          <a:p>
            <a:pPr algn="just" marL="561341" indent="-280670" lvl="1">
              <a:lnSpc>
                <a:spcPts val="3640"/>
              </a:lnSpc>
              <a:buFont typeface="Arial"/>
              <a:buChar char="•"/>
            </a:pPr>
            <a:r>
              <a:rPr lang="en-US" sz="2600">
                <a:solidFill>
                  <a:srgbClr val="4F7486"/>
                </a:solidFill>
                <a:latin typeface="Montserrat"/>
              </a:rPr>
              <a:t>Kết hợp style:document + use:literal được ưa chuộng bởi SOA vì hỗ trợ mô hình truyền tin theo kiểu tài liệu, quan trọng trong các chuẩn WS-*.</a:t>
            </a:r>
          </a:p>
          <a:p>
            <a:pPr algn="just">
              <a:lnSpc>
                <a:spcPts val="4583"/>
              </a:lnSpc>
            </a:pPr>
          </a:p>
        </p:txBody>
      </p:sp>
    </p:spTree>
  </p:cSld>
  <p:clrMapOvr>
    <a:masterClrMapping/>
  </p:clrMapOvr>
  <p:transition spd="fast">
    <p:fade/>
  </p:transition>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785046" y="3291853"/>
            <a:ext cx="3872803" cy="5378616"/>
          </a:xfrm>
          <a:prstGeom prst="rect">
            <a:avLst/>
          </a:prstGeom>
          <a:solidFill>
            <a:srgbClr val="1D4355"/>
          </a:solidFill>
        </p:spPr>
      </p:sp>
      <p:sp>
        <p:nvSpPr>
          <p:cNvPr name="AutoShape 3" id="3"/>
          <p:cNvSpPr/>
          <p:nvPr/>
        </p:nvSpPr>
        <p:spPr>
          <a:xfrm rot="0">
            <a:off x="5271197" y="3291853"/>
            <a:ext cx="3872803" cy="5378616"/>
          </a:xfrm>
          <a:prstGeom prst="rect">
            <a:avLst/>
          </a:prstGeom>
          <a:solidFill>
            <a:srgbClr val="1D4355"/>
          </a:solidFill>
        </p:spPr>
      </p:sp>
      <p:sp>
        <p:nvSpPr>
          <p:cNvPr name="AutoShape 4" id="4"/>
          <p:cNvSpPr/>
          <p:nvPr/>
        </p:nvSpPr>
        <p:spPr>
          <a:xfrm rot="0">
            <a:off x="9590583" y="3291853"/>
            <a:ext cx="3872803" cy="5378616"/>
          </a:xfrm>
          <a:prstGeom prst="rect">
            <a:avLst/>
          </a:prstGeom>
          <a:solidFill>
            <a:srgbClr val="1D4355"/>
          </a:solidFill>
        </p:spPr>
      </p:sp>
      <p:sp>
        <p:nvSpPr>
          <p:cNvPr name="TextBox 5" id="5"/>
          <p:cNvSpPr txBox="true"/>
          <p:nvPr/>
        </p:nvSpPr>
        <p:spPr>
          <a:xfrm rot="0">
            <a:off x="1509239" y="2227457"/>
            <a:ext cx="7523916" cy="605790"/>
          </a:xfrm>
          <a:prstGeom prst="rect">
            <a:avLst/>
          </a:prstGeom>
        </p:spPr>
        <p:txBody>
          <a:bodyPr anchor="t" rtlCol="false" tIns="0" lIns="0" bIns="0" rIns="0">
            <a:spAutoFit/>
          </a:bodyPr>
          <a:lstStyle/>
          <a:p>
            <a:pPr algn="ctr">
              <a:lnSpc>
                <a:spcPts val="4680"/>
              </a:lnSpc>
            </a:pPr>
            <a:r>
              <a:rPr lang="en-US" sz="4500">
                <a:solidFill>
                  <a:srgbClr val="365B6D"/>
                </a:solidFill>
                <a:latin typeface="Paytone One"/>
              </a:rPr>
              <a:t>a. Đặc điểm</a:t>
            </a:r>
          </a:p>
        </p:txBody>
      </p:sp>
      <p:sp>
        <p:nvSpPr>
          <p:cNvPr name="TextBox 6" id="6"/>
          <p:cNvSpPr txBox="true"/>
          <p:nvPr/>
        </p:nvSpPr>
        <p:spPr>
          <a:xfrm rot="0">
            <a:off x="1361185" y="3634753"/>
            <a:ext cx="2720525" cy="1812030"/>
          </a:xfrm>
          <a:prstGeom prst="rect">
            <a:avLst/>
          </a:prstGeom>
        </p:spPr>
        <p:txBody>
          <a:bodyPr anchor="t" rtlCol="false" tIns="0" lIns="0" bIns="0" rIns="0">
            <a:spAutoFit/>
          </a:bodyPr>
          <a:lstStyle/>
          <a:p>
            <a:pPr algn="ctr">
              <a:lnSpc>
                <a:spcPts val="3535"/>
              </a:lnSpc>
            </a:pPr>
            <a:r>
              <a:rPr lang="en-US" sz="3399">
                <a:solidFill>
                  <a:srgbClr val="F7F7F7"/>
                </a:solidFill>
                <a:latin typeface="Montserrat Classic Bold"/>
              </a:rPr>
              <a:t>Ít phụ thuộc vào các lớp dịch vụ khác.</a:t>
            </a:r>
          </a:p>
        </p:txBody>
      </p:sp>
      <p:sp>
        <p:nvSpPr>
          <p:cNvPr name="TextBox 7" id="7"/>
          <p:cNvSpPr txBox="true"/>
          <p:nvPr/>
        </p:nvSpPr>
        <p:spPr>
          <a:xfrm rot="0">
            <a:off x="5606950" y="3634753"/>
            <a:ext cx="3201298" cy="2707314"/>
          </a:xfrm>
          <a:prstGeom prst="rect">
            <a:avLst/>
          </a:prstGeom>
        </p:spPr>
        <p:txBody>
          <a:bodyPr anchor="t" rtlCol="false" tIns="0" lIns="0" bIns="0" rIns="0">
            <a:spAutoFit/>
          </a:bodyPr>
          <a:lstStyle/>
          <a:p>
            <a:pPr algn="ctr">
              <a:lnSpc>
                <a:spcPts val="3535"/>
              </a:lnSpc>
            </a:pPr>
            <a:r>
              <a:rPr lang="en-US" sz="3399">
                <a:solidFill>
                  <a:srgbClr val="F7F7F7"/>
                </a:solidFill>
                <a:latin typeface="Montserrat Classic Bold"/>
              </a:rPr>
              <a:t>Thể hiện chính xác các thực thể dữ liệu trong mô hình kinh doanh.</a:t>
            </a:r>
          </a:p>
        </p:txBody>
      </p:sp>
      <p:sp>
        <p:nvSpPr>
          <p:cNvPr name="TextBox 8" id="8"/>
          <p:cNvSpPr txBox="true"/>
          <p:nvPr/>
        </p:nvSpPr>
        <p:spPr>
          <a:xfrm rot="0">
            <a:off x="9926336" y="3634753"/>
            <a:ext cx="3201298" cy="1364389"/>
          </a:xfrm>
          <a:prstGeom prst="rect">
            <a:avLst/>
          </a:prstGeom>
        </p:spPr>
        <p:txBody>
          <a:bodyPr anchor="t" rtlCol="false" tIns="0" lIns="0" bIns="0" rIns="0">
            <a:spAutoFit/>
          </a:bodyPr>
          <a:lstStyle/>
          <a:p>
            <a:pPr algn="ctr">
              <a:lnSpc>
                <a:spcPts val="3535"/>
              </a:lnSpc>
            </a:pPr>
            <a:r>
              <a:rPr lang="en-US" sz="3399">
                <a:solidFill>
                  <a:srgbClr val="F7F7F7"/>
                </a:solidFill>
                <a:latin typeface="Montserrat Classic Bold"/>
              </a:rPr>
              <a:t>Có khả năng tái sử dụng cao.</a:t>
            </a:r>
          </a:p>
        </p:txBody>
      </p:sp>
      <p:sp>
        <p:nvSpPr>
          <p:cNvPr name="Freeform 9" id="9"/>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259300" y="1429859"/>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11" id="11"/>
          <p:cNvSpPr txBox="true"/>
          <p:nvPr/>
        </p:nvSpPr>
        <p:spPr>
          <a:xfrm rot="0">
            <a:off x="2721447" y="628160"/>
            <a:ext cx="13738272" cy="1349375"/>
          </a:xfrm>
          <a:prstGeom prst="rect">
            <a:avLst/>
          </a:prstGeom>
        </p:spPr>
        <p:txBody>
          <a:bodyPr anchor="t" rtlCol="false" tIns="0" lIns="0" bIns="0" rIns="0">
            <a:spAutoFit/>
          </a:bodyPr>
          <a:lstStyle/>
          <a:p>
            <a:pPr algn="l">
              <a:lnSpc>
                <a:spcPts val="5200"/>
              </a:lnSpc>
            </a:pPr>
            <a:r>
              <a:rPr lang="en-US" sz="5000">
                <a:solidFill>
                  <a:srgbClr val="14A59F"/>
                </a:solidFill>
                <a:latin typeface="Montserrat Classic Bold"/>
              </a:rPr>
              <a:t>I. Những lưu ý về thiết kế mô hình dịch vụ.</a:t>
            </a:r>
          </a:p>
          <a:p>
            <a:pPr algn="l">
              <a:lnSpc>
                <a:spcPts val="5200"/>
              </a:lnSpc>
            </a:pPr>
            <a:r>
              <a:rPr lang="en-US" sz="5000">
                <a:solidFill>
                  <a:srgbClr val="14A59F"/>
                </a:solidFill>
                <a:latin typeface="Montserrat Classic"/>
              </a:rPr>
              <a:t>  </a:t>
            </a:r>
            <a:r>
              <a:rPr lang="en-US" sz="5000">
                <a:solidFill>
                  <a:srgbClr val="14A59F"/>
                </a:solidFill>
                <a:latin typeface="Montserrat Classic Bold"/>
              </a:rPr>
              <a:t>1. Thiết kế dịch vụ thực thể</a:t>
            </a:r>
          </a:p>
        </p:txBody>
      </p:sp>
      <p:sp>
        <p:nvSpPr>
          <p:cNvPr name="AutoShape 12" id="12"/>
          <p:cNvSpPr/>
          <p:nvPr/>
        </p:nvSpPr>
        <p:spPr>
          <a:xfrm rot="0">
            <a:off x="13989063" y="3291853"/>
            <a:ext cx="3872803" cy="5378616"/>
          </a:xfrm>
          <a:prstGeom prst="rect">
            <a:avLst/>
          </a:prstGeom>
          <a:solidFill>
            <a:srgbClr val="1D4355"/>
          </a:solidFill>
        </p:spPr>
      </p:sp>
      <p:sp>
        <p:nvSpPr>
          <p:cNvPr name="TextBox 13" id="13"/>
          <p:cNvSpPr txBox="true"/>
          <p:nvPr/>
        </p:nvSpPr>
        <p:spPr>
          <a:xfrm rot="0">
            <a:off x="14324815" y="3600209"/>
            <a:ext cx="3201298" cy="1364389"/>
          </a:xfrm>
          <a:prstGeom prst="rect">
            <a:avLst/>
          </a:prstGeom>
        </p:spPr>
        <p:txBody>
          <a:bodyPr anchor="t" rtlCol="false" tIns="0" lIns="0" bIns="0" rIns="0">
            <a:spAutoFit/>
          </a:bodyPr>
          <a:lstStyle/>
          <a:p>
            <a:pPr algn="ctr">
              <a:lnSpc>
                <a:spcPts val="3535"/>
              </a:lnSpc>
            </a:pPr>
            <a:r>
              <a:rPr lang="en-US" sz="3399">
                <a:solidFill>
                  <a:srgbClr val="F7F7F7"/>
                </a:solidFill>
                <a:latin typeface="Montserrat Classic Bold"/>
              </a:rPr>
              <a:t>Tồn tại độc lập với các lớp dịch vụ khác.</a:t>
            </a:r>
          </a:p>
        </p:txBody>
      </p:sp>
    </p:spTree>
  </p:cSld>
  <p:clrMapOvr>
    <a:masterClrMapping/>
  </p:clrMapOvr>
  <p:transition spd="fast">
    <p:wipe dir="l"/>
  </p:transition>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8716433" y="487150"/>
            <a:ext cx="9147246" cy="9312700"/>
          </a:xfrm>
          <a:custGeom>
            <a:avLst/>
            <a:gdLst/>
            <a:ahLst/>
            <a:cxnLst/>
            <a:rect r="r" b="b" t="t" l="l"/>
            <a:pathLst>
              <a:path h="9312700" w="9147246">
                <a:moveTo>
                  <a:pt x="0" y="0"/>
                </a:moveTo>
                <a:lnTo>
                  <a:pt x="9147247" y="0"/>
                </a:lnTo>
                <a:lnTo>
                  <a:pt x="9147247" y="9312700"/>
                </a:lnTo>
                <a:lnTo>
                  <a:pt x="0" y="9312700"/>
                </a:lnTo>
                <a:lnTo>
                  <a:pt x="0" y="0"/>
                </a:lnTo>
                <a:close/>
              </a:path>
            </a:pathLst>
          </a:custGeom>
          <a:blipFill>
            <a:blip r:embed="rId2"/>
            <a:stretch>
              <a:fillRect l="0" t="0" r="0" b="0"/>
            </a:stretch>
          </a:blipFill>
        </p:spPr>
      </p:sp>
      <p:sp>
        <p:nvSpPr>
          <p:cNvPr name="AutoShape 3" id="3"/>
          <p:cNvSpPr/>
          <p:nvPr/>
        </p:nvSpPr>
        <p:spPr>
          <a:xfrm rot="0">
            <a:off x="-2172061" y="0"/>
            <a:ext cx="10473110" cy="10287000"/>
          </a:xfrm>
          <a:prstGeom prst="rect">
            <a:avLst/>
          </a:prstGeom>
          <a:solidFill>
            <a:srgbClr val="365B6D"/>
          </a:solidFill>
        </p:spPr>
      </p:sp>
      <p:sp>
        <p:nvSpPr>
          <p:cNvPr name="TextBox 4" id="4"/>
          <p:cNvSpPr txBox="true"/>
          <p:nvPr/>
        </p:nvSpPr>
        <p:spPr>
          <a:xfrm rot="0">
            <a:off x="215554" y="1911985"/>
            <a:ext cx="7796099" cy="5424805"/>
          </a:xfrm>
          <a:prstGeom prst="rect">
            <a:avLst/>
          </a:prstGeom>
        </p:spPr>
        <p:txBody>
          <a:bodyPr anchor="t" rtlCol="false" tIns="0" lIns="0" bIns="0" rIns="0">
            <a:spAutoFit/>
          </a:bodyPr>
          <a:lstStyle/>
          <a:p>
            <a:pPr algn="l">
              <a:lnSpc>
                <a:spcPts val="3920"/>
              </a:lnSpc>
            </a:pPr>
            <a:r>
              <a:rPr lang="en-US" sz="2800">
                <a:solidFill>
                  <a:srgbClr val="F7F7F7"/>
                </a:solidFill>
                <a:latin typeface="Montserrat"/>
              </a:rPr>
              <a:t>Đoạn mã này là một phần của định nghĩa binding trong WSDL, xác định cách giao tiếp với dịch vụ Employee qua giao thức SOAP. Nó sử dụng phong cách truyền tin theo kiểu Document và dữ liệu đầu vào/đầu ra được biểu diễn dưới dạng XML lliteral, không mã hóa. Điều này đảm bảo tính nhất quán và hiểu quả trong truyền tin dữ liệu giữa các thành phần.</a:t>
            </a:r>
          </a:p>
          <a:p>
            <a:pPr algn="l">
              <a:lnSpc>
                <a:spcPts val="3920"/>
              </a:lnSpc>
            </a:pPr>
          </a:p>
          <a:p>
            <a:pPr algn="l">
              <a:lnSpc>
                <a:spcPts val="3920"/>
              </a:lnSpc>
            </a:pPr>
          </a:p>
        </p:txBody>
      </p:sp>
      <p:sp>
        <p:nvSpPr>
          <p:cNvPr name="Freeform 5" id="5"/>
          <p:cNvSpPr/>
          <p:nvPr/>
        </p:nvSpPr>
        <p:spPr>
          <a:xfrm flipH="false" flipV="false" rot="0">
            <a:off x="830610" y="8883644"/>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5400000">
            <a:off x="6996805" y="327022"/>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transition spd="fast">
    <p:fade/>
  </p:transition>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4255332" y="0"/>
            <a:ext cx="14032668" cy="10287000"/>
          </a:xfrm>
          <a:prstGeom prst="rect">
            <a:avLst/>
          </a:prstGeom>
          <a:solidFill>
            <a:srgbClr val="365B6D"/>
          </a:solidFill>
        </p:spPr>
      </p:sp>
      <p:sp>
        <p:nvSpPr>
          <p:cNvPr name="Freeform 3" id="3"/>
          <p:cNvSpPr/>
          <p:nvPr/>
        </p:nvSpPr>
        <p:spPr>
          <a:xfrm flipH="true" flipV="true" rot="0">
            <a:off x="16039770" y="1113186"/>
            <a:ext cx="1219530" cy="954282"/>
          </a:xfrm>
          <a:custGeom>
            <a:avLst/>
            <a:gdLst/>
            <a:ahLst/>
            <a:cxnLst/>
            <a:rect r="r" b="b" t="t" l="l"/>
            <a:pathLst>
              <a:path h="954282" w="1219530">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3181158" y="5424986"/>
            <a:ext cx="2148347" cy="3833314"/>
          </a:xfrm>
          <a:prstGeom prst="rect">
            <a:avLst/>
          </a:prstGeom>
          <a:solidFill>
            <a:srgbClr val="41C1BA"/>
          </a:solidFill>
        </p:spPr>
      </p:sp>
      <p:sp>
        <p:nvSpPr>
          <p:cNvPr name="Freeform 5" id="5"/>
          <p:cNvSpPr/>
          <p:nvPr/>
        </p:nvSpPr>
        <p:spPr>
          <a:xfrm flipH="false" flipV="false" rot="0">
            <a:off x="16656734" y="9060000"/>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5329505" y="-29017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7" id="7"/>
          <p:cNvSpPr/>
          <p:nvPr/>
        </p:nvSpPr>
        <p:spPr>
          <a:xfrm flipH="false" flipV="false" rot="0">
            <a:off x="-4945024" y="3550151"/>
            <a:ext cx="4945024" cy="4114800"/>
          </a:xfrm>
          <a:custGeom>
            <a:avLst/>
            <a:gdLst/>
            <a:ahLst/>
            <a:cxnLst/>
            <a:rect r="r" b="b" t="t" l="l"/>
            <a:pathLst>
              <a:path h="4114800" w="4945024">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8" id="8"/>
          <p:cNvSpPr txBox="true"/>
          <p:nvPr/>
        </p:nvSpPr>
        <p:spPr>
          <a:xfrm rot="0">
            <a:off x="6370815" y="2673248"/>
            <a:ext cx="10888485" cy="1877630"/>
          </a:xfrm>
          <a:prstGeom prst="rect">
            <a:avLst/>
          </a:prstGeom>
        </p:spPr>
        <p:txBody>
          <a:bodyPr anchor="t" rtlCol="false" tIns="0" lIns="0" bIns="0" rIns="0">
            <a:spAutoFit/>
          </a:bodyPr>
          <a:lstStyle/>
          <a:p>
            <a:pPr algn="r">
              <a:lnSpc>
                <a:spcPts val="7226"/>
              </a:lnSpc>
            </a:pPr>
            <a:r>
              <a:rPr lang="en-US" sz="7155">
                <a:solidFill>
                  <a:srgbClr val="F7F7F7"/>
                </a:solidFill>
                <a:latin typeface="Montserrat Ultra-Bold"/>
              </a:rPr>
              <a:t>THANK YOU FOR YOUR ATTENTION</a:t>
            </a:r>
          </a:p>
        </p:txBody>
      </p:sp>
      <p:sp>
        <p:nvSpPr>
          <p:cNvPr name="AutoShape 9" id="9"/>
          <p:cNvSpPr/>
          <p:nvPr/>
        </p:nvSpPr>
        <p:spPr>
          <a:xfrm rot="0">
            <a:off x="13684305" y="6382587"/>
            <a:ext cx="3574995" cy="0"/>
          </a:xfrm>
          <a:prstGeom prst="line">
            <a:avLst/>
          </a:prstGeom>
          <a:ln cap="rnd" w="704850">
            <a:solidFill>
              <a:srgbClr val="F2F1EC"/>
            </a:solidFill>
            <a:prstDash val="solid"/>
            <a:headEnd type="none" len="sm" w="sm"/>
            <a:tailEnd type="none" len="sm" w="sm"/>
          </a:ln>
        </p:spPr>
      </p:sp>
    </p:spTree>
  </p:cSld>
  <p:clrMapOvr>
    <a:masterClrMapping/>
  </p:clrMapOvr>
  <p:transition spd="slow">
    <p:push dir="l"/>
  </p:transition>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0" y="7911165"/>
            <a:ext cx="18288000" cy="2375835"/>
          </a:xfrm>
          <a:prstGeom prst="rect">
            <a:avLst/>
          </a:prstGeom>
          <a:solidFill>
            <a:srgbClr val="365B6D"/>
          </a:solidFill>
        </p:spPr>
      </p:sp>
      <p:sp>
        <p:nvSpPr>
          <p:cNvPr name="AutoShape 3" id="3"/>
          <p:cNvSpPr/>
          <p:nvPr/>
        </p:nvSpPr>
        <p:spPr>
          <a:xfrm rot="0">
            <a:off x="16576847" y="0"/>
            <a:ext cx="1711153" cy="2410065"/>
          </a:xfrm>
          <a:prstGeom prst="rect">
            <a:avLst/>
          </a:prstGeom>
          <a:solidFill>
            <a:srgbClr val="365B6D"/>
          </a:solidFill>
        </p:spPr>
      </p:sp>
      <p:sp>
        <p:nvSpPr>
          <p:cNvPr name="Freeform 4" id="4"/>
          <p:cNvSpPr/>
          <p:nvPr/>
        </p:nvSpPr>
        <p:spPr>
          <a:xfrm flipH="false" flipV="false" rot="0">
            <a:off x="15974281" y="8983288"/>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028700" y="-198323"/>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664552" y="503355"/>
            <a:ext cx="5142081" cy="7407810"/>
          </a:xfrm>
          <a:custGeom>
            <a:avLst/>
            <a:gdLst/>
            <a:ahLst/>
            <a:cxnLst/>
            <a:rect r="r" b="b" t="t" l="l"/>
            <a:pathLst>
              <a:path h="7407810" w="5142081">
                <a:moveTo>
                  <a:pt x="0" y="0"/>
                </a:moveTo>
                <a:lnTo>
                  <a:pt x="5142081" y="0"/>
                </a:lnTo>
                <a:lnTo>
                  <a:pt x="5142081" y="7407810"/>
                </a:lnTo>
                <a:lnTo>
                  <a:pt x="0" y="7407810"/>
                </a:lnTo>
                <a:lnTo>
                  <a:pt x="0" y="0"/>
                </a:lnTo>
                <a:close/>
              </a:path>
            </a:pathLst>
          </a:custGeom>
          <a:blipFill>
            <a:blip r:embed="rId6"/>
            <a:stretch>
              <a:fillRect l="0" t="0" r="0" b="0"/>
            </a:stretch>
          </a:blipFill>
        </p:spPr>
      </p:sp>
      <p:sp>
        <p:nvSpPr>
          <p:cNvPr name="TextBox 7" id="7"/>
          <p:cNvSpPr txBox="true"/>
          <p:nvPr/>
        </p:nvSpPr>
        <p:spPr>
          <a:xfrm rot="0">
            <a:off x="6541659" y="403663"/>
            <a:ext cx="9663725" cy="2006402"/>
          </a:xfrm>
          <a:prstGeom prst="rect">
            <a:avLst/>
          </a:prstGeom>
        </p:spPr>
        <p:txBody>
          <a:bodyPr anchor="t" rtlCol="false" tIns="0" lIns="0" bIns="0" rIns="0">
            <a:spAutoFit/>
          </a:bodyPr>
          <a:lstStyle/>
          <a:p>
            <a:pPr algn="l">
              <a:lnSpc>
                <a:spcPts val="5200"/>
              </a:lnSpc>
            </a:pPr>
            <a:r>
              <a:rPr lang="en-US" sz="5000">
                <a:solidFill>
                  <a:srgbClr val="14A59F"/>
                </a:solidFill>
                <a:latin typeface="Montserrat Classic Bold"/>
              </a:rPr>
              <a:t>I. Những lưu ý về thiết kế mô hình dịch vụ.</a:t>
            </a:r>
          </a:p>
          <a:p>
            <a:pPr algn="l">
              <a:lnSpc>
                <a:spcPts val="5200"/>
              </a:lnSpc>
            </a:pPr>
            <a:r>
              <a:rPr lang="en-US" sz="5000">
                <a:solidFill>
                  <a:srgbClr val="14A59F"/>
                </a:solidFill>
                <a:latin typeface="Montserrat Classic"/>
              </a:rPr>
              <a:t>  </a:t>
            </a:r>
            <a:r>
              <a:rPr lang="en-US" sz="5000">
                <a:solidFill>
                  <a:srgbClr val="14A59F"/>
                </a:solidFill>
                <a:latin typeface="Montserrat Classic Bold"/>
              </a:rPr>
              <a:t>1. Thiết kế dịch vụ thực thể</a:t>
            </a:r>
          </a:p>
        </p:txBody>
      </p:sp>
      <p:sp>
        <p:nvSpPr>
          <p:cNvPr name="TextBox 8" id="8"/>
          <p:cNvSpPr txBox="true"/>
          <p:nvPr/>
        </p:nvSpPr>
        <p:spPr>
          <a:xfrm rot="0">
            <a:off x="6541659" y="2635208"/>
            <a:ext cx="10952924" cy="3180755"/>
          </a:xfrm>
          <a:prstGeom prst="rect">
            <a:avLst/>
          </a:prstGeom>
        </p:spPr>
        <p:txBody>
          <a:bodyPr anchor="t" rtlCol="false" tIns="0" lIns="0" bIns="0" rIns="0">
            <a:spAutoFit/>
          </a:bodyPr>
          <a:lstStyle/>
          <a:p>
            <a:pPr algn="just">
              <a:lnSpc>
                <a:spcPts val="4200"/>
              </a:lnSpc>
            </a:pPr>
            <a:r>
              <a:rPr lang="en-US" sz="3000">
                <a:solidFill>
                  <a:srgbClr val="4F7486"/>
                </a:solidFill>
                <a:latin typeface="Montserrat"/>
              </a:rPr>
              <a:t>b. Nguyên tắc thiết kế</a:t>
            </a:r>
          </a:p>
          <a:p>
            <a:pPr algn="just" marL="647700" indent="-323850" lvl="1">
              <a:lnSpc>
                <a:spcPts val="4200"/>
              </a:lnSpc>
              <a:buFont typeface="Arial"/>
              <a:buChar char="•"/>
            </a:pPr>
            <a:r>
              <a:rPr lang="en-US" sz="3000">
                <a:solidFill>
                  <a:srgbClr val="4F7486"/>
                </a:solidFill>
                <a:latin typeface="Montserrat"/>
              </a:rPr>
              <a:t>Sử dụng các nguyên tắc khả năng tái sử dụng dịch vụ và tự chủ dịch vụ.</a:t>
            </a:r>
          </a:p>
          <a:p>
            <a:pPr algn="just" marL="647700" indent="-323850" lvl="1">
              <a:lnSpc>
                <a:spcPts val="4200"/>
              </a:lnSpc>
              <a:buFont typeface="Arial"/>
              <a:buChar char="•"/>
            </a:pPr>
            <a:r>
              <a:rPr lang="en-US" sz="3000">
                <a:solidFill>
                  <a:srgbClr val="4F7486"/>
                </a:solidFill>
                <a:latin typeface="Montserrat"/>
              </a:rPr>
              <a:t>Khuyến khích sử dụng câu lệnh nhập để tái sử dụng lược đồ và tạo định nghĩa WSDL mô-đun.</a:t>
            </a:r>
          </a:p>
          <a:p>
            <a:pPr algn="just" marL="647700" indent="-323850" lvl="1">
              <a:lnSpc>
                <a:spcPts val="4200"/>
              </a:lnSpc>
              <a:buFont typeface="Arial"/>
              <a:buChar char="•"/>
            </a:pPr>
            <a:r>
              <a:rPr lang="en-US" sz="3000">
                <a:solidFill>
                  <a:srgbClr val="4F7486"/>
                </a:solidFill>
                <a:latin typeface="Montserrat"/>
              </a:rPr>
              <a:t>Bổ sung chi tiết siêu dữ liệu bằng phần tử tài liệu.</a:t>
            </a:r>
          </a:p>
        </p:txBody>
      </p:sp>
      <p:sp>
        <p:nvSpPr>
          <p:cNvPr name="TextBox 9" id="9"/>
          <p:cNvSpPr txBox="true"/>
          <p:nvPr/>
        </p:nvSpPr>
        <p:spPr>
          <a:xfrm rot="0">
            <a:off x="6541659" y="6035037"/>
            <a:ext cx="10952924" cy="1616611"/>
          </a:xfrm>
          <a:prstGeom prst="rect">
            <a:avLst/>
          </a:prstGeom>
        </p:spPr>
        <p:txBody>
          <a:bodyPr anchor="t" rtlCol="false" tIns="0" lIns="0" bIns="0" rIns="0">
            <a:spAutoFit/>
          </a:bodyPr>
          <a:lstStyle/>
          <a:p>
            <a:pPr algn="just">
              <a:lnSpc>
                <a:spcPts val="4339"/>
              </a:lnSpc>
            </a:pPr>
            <a:r>
              <a:rPr lang="en-US" sz="3099">
                <a:solidFill>
                  <a:srgbClr val="4F7486"/>
                </a:solidFill>
                <a:latin typeface="Montserrat"/>
              </a:rPr>
              <a:t>=&gt; Dịch vụ thực thể là lớp dịch vụ nền tảng cho phép thiết kế Web services hiệu quả, dễ sử dụng và có thể tái sử dụng.</a:t>
            </a:r>
          </a:p>
        </p:txBody>
      </p:sp>
    </p:spTree>
  </p:cSld>
  <p:clrMapOvr>
    <a:masterClrMapping/>
  </p:clrMapOvr>
  <p:transition spd="fast">
    <p:fade/>
  </p:transition>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82453" y="7876935"/>
            <a:ext cx="1711153" cy="2410065"/>
          </a:xfrm>
          <a:prstGeom prst="rect">
            <a:avLst/>
          </a:prstGeom>
          <a:solidFill>
            <a:srgbClr val="365B6D"/>
          </a:solidFill>
        </p:spPr>
      </p:sp>
      <p:sp>
        <p:nvSpPr>
          <p:cNvPr name="AutoShape 3" id="3"/>
          <p:cNvSpPr/>
          <p:nvPr/>
        </p:nvSpPr>
        <p:spPr>
          <a:xfrm rot="0">
            <a:off x="9937790" y="0"/>
            <a:ext cx="8338740" cy="10287000"/>
          </a:xfrm>
          <a:prstGeom prst="rect">
            <a:avLst/>
          </a:prstGeom>
          <a:solidFill>
            <a:srgbClr val="365B6D"/>
          </a:solidFill>
        </p:spPr>
      </p:sp>
      <p:sp>
        <p:nvSpPr>
          <p:cNvPr name="Freeform 4" id="4"/>
          <p:cNvSpPr/>
          <p:nvPr/>
        </p:nvSpPr>
        <p:spPr>
          <a:xfrm flipH="false" flipV="false" rot="0">
            <a:off x="10925629" y="9081968"/>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41508" y="-701678"/>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7" id="7"/>
          <p:cNvSpPr txBox="true"/>
          <p:nvPr/>
        </p:nvSpPr>
        <p:spPr>
          <a:xfrm rot="0">
            <a:off x="1028700" y="1104900"/>
            <a:ext cx="5463204" cy="1421442"/>
          </a:xfrm>
          <a:prstGeom prst="rect">
            <a:avLst/>
          </a:prstGeom>
        </p:spPr>
        <p:txBody>
          <a:bodyPr anchor="t" rtlCol="false" tIns="0" lIns="0" bIns="0" rIns="0">
            <a:spAutoFit/>
          </a:bodyPr>
          <a:lstStyle/>
          <a:p>
            <a:pPr algn="l">
              <a:lnSpc>
                <a:spcPts val="5475"/>
              </a:lnSpc>
            </a:pPr>
            <a:r>
              <a:rPr lang="en-US" sz="5265">
                <a:solidFill>
                  <a:srgbClr val="1D4355"/>
                </a:solidFill>
                <a:latin typeface="Montserrat Classic Bold"/>
              </a:rPr>
              <a:t>2. Thiết kế dịch vụ tiện ích</a:t>
            </a:r>
          </a:p>
        </p:txBody>
      </p:sp>
      <p:sp>
        <p:nvSpPr>
          <p:cNvPr name="TextBox 8" id="8"/>
          <p:cNvSpPr txBox="true"/>
          <p:nvPr/>
        </p:nvSpPr>
        <p:spPr>
          <a:xfrm rot="0">
            <a:off x="870976" y="3064869"/>
            <a:ext cx="8115300" cy="6718776"/>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1D4355"/>
                </a:solidFill>
                <a:latin typeface="Montserrat"/>
              </a:rPr>
              <a:t>Thực hiện các chức năng xử lý cấp thấp.</a:t>
            </a:r>
          </a:p>
          <a:p>
            <a:pPr algn="just" marL="690881" indent="-345440" lvl="1">
              <a:lnSpc>
                <a:spcPts val="4480"/>
              </a:lnSpc>
              <a:buFont typeface="Arial"/>
              <a:buChar char="•"/>
            </a:pPr>
            <a:r>
              <a:rPr lang="en-US" sz="3200">
                <a:solidFill>
                  <a:srgbClr val="1D4355"/>
                </a:solidFill>
                <a:latin typeface="Montserrat"/>
              </a:rPr>
              <a:t>Là sự trừu tượng hóa của môi trường kế thừa.</a:t>
            </a:r>
          </a:p>
          <a:p>
            <a:pPr algn="just" marL="690881" indent="-345440" lvl="1">
              <a:lnSpc>
                <a:spcPts val="4480"/>
              </a:lnSpc>
              <a:buFont typeface="Arial"/>
              <a:buChar char="•"/>
            </a:pPr>
            <a:r>
              <a:rPr lang="en-US" sz="3200">
                <a:solidFill>
                  <a:srgbClr val="1D4355"/>
                </a:solidFill>
                <a:latin typeface="Montserrat"/>
              </a:rPr>
              <a:t>Cần có API phong phú và được xác định rõ.</a:t>
            </a:r>
          </a:p>
          <a:p>
            <a:pPr algn="just" marL="690881" indent="-345440" lvl="1">
              <a:lnSpc>
                <a:spcPts val="4480"/>
              </a:lnSpc>
              <a:buFont typeface="Arial"/>
              <a:buChar char="•"/>
            </a:pPr>
            <a:r>
              <a:rPr lang="en-US" sz="3200">
                <a:solidFill>
                  <a:srgbClr val="1D4355"/>
                </a:solidFill>
                <a:latin typeface="Montserrat"/>
              </a:rPr>
              <a:t>Không yêu cầu chuyên môn phân tích kinh doanh.</a:t>
            </a:r>
          </a:p>
          <a:p>
            <a:pPr algn="just" marL="690881" indent="-345440" lvl="1">
              <a:lnSpc>
                <a:spcPts val="4480"/>
              </a:lnSpc>
              <a:buFont typeface="Arial"/>
              <a:buChar char="•"/>
            </a:pPr>
            <a:r>
              <a:rPr lang="en-US" sz="3200">
                <a:solidFill>
                  <a:srgbClr val="1D4355"/>
                </a:solidFill>
                <a:latin typeface="Montserrat"/>
              </a:rPr>
              <a:t>Khó thiết kế do các cân nhắc về công nghệ và thực tế.</a:t>
            </a:r>
          </a:p>
          <a:p>
            <a:pPr algn="just" marL="690881" indent="-345440" lvl="1">
              <a:lnSpc>
                <a:spcPts val="4480"/>
              </a:lnSpc>
              <a:buFont typeface="Arial"/>
              <a:buChar char="•"/>
            </a:pPr>
            <a:r>
              <a:rPr lang="en-US" sz="3200">
                <a:solidFill>
                  <a:srgbClr val="1D4355"/>
                </a:solidFill>
                <a:latin typeface="Montserrat"/>
              </a:rPr>
              <a:t>Logic xử lý tương tự như microservices.</a:t>
            </a:r>
          </a:p>
        </p:txBody>
      </p:sp>
      <p:sp>
        <p:nvSpPr>
          <p:cNvPr name="TextBox 9" id="9"/>
          <p:cNvSpPr txBox="true"/>
          <p:nvPr/>
        </p:nvSpPr>
        <p:spPr>
          <a:xfrm rot="0">
            <a:off x="10358712" y="2996422"/>
            <a:ext cx="7496896" cy="5262880"/>
          </a:xfrm>
          <a:prstGeom prst="rect">
            <a:avLst/>
          </a:prstGeom>
        </p:spPr>
        <p:txBody>
          <a:bodyPr anchor="t" rtlCol="false" tIns="0" lIns="0" bIns="0" rIns="0">
            <a:spAutoFit/>
          </a:bodyPr>
          <a:lstStyle/>
          <a:p>
            <a:pPr algn="l">
              <a:lnSpc>
                <a:spcPts val="4159"/>
              </a:lnSpc>
            </a:pPr>
            <a:r>
              <a:rPr lang="en-US" sz="3999">
                <a:solidFill>
                  <a:srgbClr val="F7F7F7"/>
                </a:solidFill>
                <a:latin typeface="Montserrat Classic Bold"/>
              </a:rPr>
              <a:t>- Nguyên tắc thiết kế:</a:t>
            </a:r>
          </a:p>
          <a:p>
            <a:pPr algn="l" marL="863599" indent="-431800" lvl="1">
              <a:lnSpc>
                <a:spcPts val="4159"/>
              </a:lnSpc>
              <a:buFont typeface="Arial"/>
              <a:buChar char="•"/>
            </a:pPr>
            <a:r>
              <a:rPr lang="en-US" sz="3999">
                <a:solidFill>
                  <a:srgbClr val="F7F7F7"/>
                </a:solidFill>
                <a:latin typeface="Montserrat Classic Bold"/>
              </a:rPr>
              <a:t>Khả năng tái sử dụng dịch vụ: API chung chung và có thể mở rộng.</a:t>
            </a:r>
          </a:p>
          <a:p>
            <a:pPr algn="l" marL="863599" indent="-431800" lvl="1">
              <a:lnSpc>
                <a:spcPts val="4159"/>
              </a:lnSpc>
              <a:buFont typeface="Arial"/>
              <a:buChar char="•"/>
            </a:pPr>
            <a:r>
              <a:rPr lang="en-US" sz="3999">
                <a:solidFill>
                  <a:srgbClr val="F7F7F7"/>
                </a:solidFill>
                <a:latin typeface="Montserrat Classic Bold"/>
              </a:rPr>
              <a:t>Tránh trùng lặp chức năng: Kiểm tra kho dịch vụ hiện có.</a:t>
            </a:r>
          </a:p>
          <a:p>
            <a:pPr algn="l" marL="863599" indent="-431800" lvl="1">
              <a:lnSpc>
                <a:spcPts val="4159"/>
              </a:lnSpc>
              <a:buFont typeface="Arial"/>
              <a:buChar char="•"/>
            </a:pPr>
            <a:r>
              <a:rPr lang="en-US" sz="3999">
                <a:solidFill>
                  <a:srgbClr val="F7F7F7"/>
                </a:solidFill>
                <a:latin typeface="Montserrat Classic Bold"/>
              </a:rPr>
              <a:t>Xem xét các giải pháp bên thứ ba: Mua hoặc thuê dịch vụ sẵn có.</a:t>
            </a:r>
          </a:p>
        </p:txBody>
      </p:sp>
    </p:spTree>
  </p:cSld>
  <p:clrMapOvr>
    <a:masterClrMapping/>
  </p:clrMapOvr>
  <p:transition spd="slow">
    <p:cover dir="l"/>
  </p:transition>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Freeform 2" id="2"/>
          <p:cNvSpPr/>
          <p:nvPr/>
        </p:nvSpPr>
        <p:spPr>
          <a:xfrm flipH="false" flipV="false" rot="0">
            <a:off x="17259300" y="4663461"/>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371772" y="9258300"/>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529668" y="287167"/>
            <a:ext cx="5220298" cy="9712666"/>
          </a:xfrm>
          <a:custGeom>
            <a:avLst/>
            <a:gdLst/>
            <a:ahLst/>
            <a:cxnLst/>
            <a:rect r="r" b="b" t="t" l="l"/>
            <a:pathLst>
              <a:path h="9712666" w="5220298">
                <a:moveTo>
                  <a:pt x="0" y="0"/>
                </a:moveTo>
                <a:lnTo>
                  <a:pt x="5220298" y="0"/>
                </a:lnTo>
                <a:lnTo>
                  <a:pt x="5220298" y="9712666"/>
                </a:lnTo>
                <a:lnTo>
                  <a:pt x="0" y="9712666"/>
                </a:lnTo>
                <a:lnTo>
                  <a:pt x="0" y="0"/>
                </a:lnTo>
                <a:close/>
              </a:path>
            </a:pathLst>
          </a:custGeom>
          <a:blipFill>
            <a:blip r:embed="rId4"/>
            <a:stretch>
              <a:fillRect l="0" t="0" r="0" b="0"/>
            </a:stretch>
          </a:blipFill>
        </p:spPr>
      </p:sp>
      <p:sp>
        <p:nvSpPr>
          <p:cNvPr name="Freeform 5" id="5"/>
          <p:cNvSpPr/>
          <p:nvPr/>
        </p:nvSpPr>
        <p:spPr>
          <a:xfrm flipH="false" flipV="false" rot="0">
            <a:off x="7749966" y="473173"/>
            <a:ext cx="8399316" cy="7359900"/>
          </a:xfrm>
          <a:custGeom>
            <a:avLst/>
            <a:gdLst/>
            <a:ahLst/>
            <a:cxnLst/>
            <a:rect r="r" b="b" t="t" l="l"/>
            <a:pathLst>
              <a:path h="7359900" w="8399316">
                <a:moveTo>
                  <a:pt x="0" y="0"/>
                </a:moveTo>
                <a:lnTo>
                  <a:pt x="8399316" y="0"/>
                </a:lnTo>
                <a:lnTo>
                  <a:pt x="8399316" y="7359901"/>
                </a:lnTo>
                <a:lnTo>
                  <a:pt x="0" y="735990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4471858" y="4957833"/>
            <a:ext cx="1485335" cy="371334"/>
          </a:xfrm>
          <a:custGeom>
            <a:avLst/>
            <a:gdLst/>
            <a:ahLst/>
            <a:cxnLst/>
            <a:rect r="r" b="b" t="t" l="l"/>
            <a:pathLst>
              <a:path h="371334" w="1485335">
                <a:moveTo>
                  <a:pt x="0" y="0"/>
                </a:moveTo>
                <a:lnTo>
                  <a:pt x="1485334" y="0"/>
                </a:lnTo>
                <a:lnTo>
                  <a:pt x="1485334" y="371334"/>
                </a:lnTo>
                <a:lnTo>
                  <a:pt x="0" y="37133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8267701" y="770966"/>
            <a:ext cx="6946824" cy="4594172"/>
          </a:xfrm>
          <a:prstGeom prst="rect">
            <a:avLst/>
          </a:prstGeom>
        </p:spPr>
        <p:txBody>
          <a:bodyPr anchor="t" rtlCol="false" tIns="0" lIns="0" bIns="0" rIns="0">
            <a:spAutoFit/>
          </a:bodyPr>
          <a:lstStyle/>
          <a:p>
            <a:pPr algn="l">
              <a:lnSpc>
                <a:spcPts val="3640"/>
              </a:lnSpc>
            </a:pPr>
            <a:r>
              <a:rPr lang="en-US" sz="3500">
                <a:solidFill>
                  <a:srgbClr val="F7F7F7"/>
                </a:solidFill>
                <a:latin typeface="Montserrat Classic Bold"/>
              </a:rPr>
              <a:t>Một dịch vụ tiện ích mẫu với bối cảnh chức năng dành riêng cho chuyển đổi dữ liệu. Hai hoạt động ban đầu được dán nhãn cụ thể liên quan đến chuyển đổi dữ liệu kế toán để cho phép thêm các hoạt động chuyển đổi trong tương lai có thể không liên quan đến dữ liệu kế toán.</a:t>
            </a:r>
          </a:p>
        </p:txBody>
      </p:sp>
      <p:sp>
        <p:nvSpPr>
          <p:cNvPr name="Freeform 8" id="8"/>
          <p:cNvSpPr/>
          <p:nvPr/>
        </p:nvSpPr>
        <p:spPr>
          <a:xfrm flipH="false" flipV="false" rot="0">
            <a:off x="9371772" y="6298996"/>
            <a:ext cx="9357142" cy="7321963"/>
          </a:xfrm>
          <a:custGeom>
            <a:avLst/>
            <a:gdLst/>
            <a:ahLst/>
            <a:cxnLst/>
            <a:rect r="r" b="b" t="t" l="l"/>
            <a:pathLst>
              <a:path h="7321963" w="9357142">
                <a:moveTo>
                  <a:pt x="0" y="0"/>
                </a:moveTo>
                <a:lnTo>
                  <a:pt x="9357141" y="0"/>
                </a:lnTo>
                <a:lnTo>
                  <a:pt x="9357141" y="7321963"/>
                </a:lnTo>
                <a:lnTo>
                  <a:pt x="0" y="7321963"/>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Tree>
  </p:cSld>
  <p:clrMapOvr>
    <a:masterClrMapping/>
  </p:clrMapOvr>
  <p:transition spd="fast">
    <p:cover dir="rd"/>
  </p:transition>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2F1EC"/>
        </a:solidFill>
      </p:bgPr>
    </p:bg>
    <p:spTree>
      <p:nvGrpSpPr>
        <p:cNvPr id="1" name=""/>
        <p:cNvGrpSpPr/>
        <p:nvPr/>
      </p:nvGrpSpPr>
      <p:grpSpPr>
        <a:xfrm>
          <a:off x="0" y="0"/>
          <a:ext cx="0" cy="0"/>
          <a:chOff x="0" y="0"/>
          <a:chExt cx="0" cy="0"/>
        </a:xfrm>
      </p:grpSpPr>
      <p:sp>
        <p:nvSpPr>
          <p:cNvPr name="AutoShape 2" id="2"/>
          <p:cNvSpPr/>
          <p:nvPr/>
        </p:nvSpPr>
        <p:spPr>
          <a:xfrm rot="0">
            <a:off x="-682453" y="7876935"/>
            <a:ext cx="1711153" cy="2410065"/>
          </a:xfrm>
          <a:prstGeom prst="rect">
            <a:avLst/>
          </a:prstGeom>
          <a:solidFill>
            <a:srgbClr val="365B6D"/>
          </a:solidFill>
        </p:spPr>
      </p:sp>
      <p:sp>
        <p:nvSpPr>
          <p:cNvPr name="AutoShape 3" id="3"/>
          <p:cNvSpPr/>
          <p:nvPr/>
        </p:nvSpPr>
        <p:spPr>
          <a:xfrm rot="0">
            <a:off x="8458280" y="0"/>
            <a:ext cx="9818250" cy="10287000"/>
          </a:xfrm>
          <a:prstGeom prst="rect">
            <a:avLst/>
          </a:prstGeom>
          <a:solidFill>
            <a:srgbClr val="365B6D"/>
          </a:solidFill>
        </p:spPr>
      </p:sp>
      <p:sp>
        <p:nvSpPr>
          <p:cNvPr name="Freeform 4" id="4"/>
          <p:cNvSpPr/>
          <p:nvPr/>
        </p:nvSpPr>
        <p:spPr>
          <a:xfrm flipH="false" flipV="false" rot="0">
            <a:off x="10925629" y="9081968"/>
            <a:ext cx="1205132" cy="1403356"/>
          </a:xfrm>
          <a:custGeom>
            <a:avLst/>
            <a:gdLst/>
            <a:ahLst/>
            <a:cxnLst/>
            <a:rect r="r" b="b" t="t" l="l"/>
            <a:pathLst>
              <a:path h="1403356" w="1205132">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641508" y="-701678"/>
            <a:ext cx="1205132" cy="1403356"/>
          </a:xfrm>
          <a:custGeom>
            <a:avLst/>
            <a:gdLst/>
            <a:ahLst/>
            <a:cxnLst/>
            <a:rect r="r" b="b" t="t" l="l"/>
            <a:pathLst>
              <a:path h="1403356" w="1205132">
                <a:moveTo>
                  <a:pt x="0" y="0"/>
                </a:moveTo>
                <a:lnTo>
                  <a:pt x="1205131" y="0"/>
                </a:lnTo>
                <a:lnTo>
                  <a:pt x="1205131"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17259300" y="1028700"/>
            <a:ext cx="1205132" cy="1403356"/>
          </a:xfrm>
          <a:custGeom>
            <a:avLst/>
            <a:gdLst/>
            <a:ahLst/>
            <a:cxnLst/>
            <a:rect r="r" b="b" t="t" l="l"/>
            <a:pathLst>
              <a:path h="1403356" w="1205132">
                <a:moveTo>
                  <a:pt x="0" y="0"/>
                </a:moveTo>
                <a:lnTo>
                  <a:pt x="1205132" y="0"/>
                </a:lnTo>
                <a:lnTo>
                  <a:pt x="1205132" y="1403356"/>
                </a:lnTo>
                <a:lnTo>
                  <a:pt x="0" y="14033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8458280" y="2128032"/>
            <a:ext cx="9818250" cy="6030937"/>
          </a:xfrm>
          <a:custGeom>
            <a:avLst/>
            <a:gdLst/>
            <a:ahLst/>
            <a:cxnLst/>
            <a:rect r="r" b="b" t="t" l="l"/>
            <a:pathLst>
              <a:path h="6030937" w="9818250">
                <a:moveTo>
                  <a:pt x="0" y="0"/>
                </a:moveTo>
                <a:lnTo>
                  <a:pt x="9818250" y="0"/>
                </a:lnTo>
                <a:lnTo>
                  <a:pt x="9818250" y="6030936"/>
                </a:lnTo>
                <a:lnTo>
                  <a:pt x="0" y="6030936"/>
                </a:lnTo>
                <a:lnTo>
                  <a:pt x="0" y="0"/>
                </a:lnTo>
                <a:close/>
              </a:path>
            </a:pathLst>
          </a:custGeom>
          <a:blipFill>
            <a:blip r:embed="rId6"/>
            <a:stretch>
              <a:fillRect l="0" t="0" r="0" b="0"/>
            </a:stretch>
          </a:blipFill>
        </p:spPr>
      </p:sp>
      <p:sp>
        <p:nvSpPr>
          <p:cNvPr name="TextBox 8" id="8"/>
          <p:cNvSpPr txBox="true"/>
          <p:nvPr/>
        </p:nvSpPr>
        <p:spPr>
          <a:xfrm rot="0">
            <a:off x="173123" y="1405485"/>
            <a:ext cx="8115300" cy="725985"/>
          </a:xfrm>
          <a:prstGeom prst="rect">
            <a:avLst/>
          </a:prstGeom>
        </p:spPr>
        <p:txBody>
          <a:bodyPr anchor="t" rtlCol="false" tIns="0" lIns="0" bIns="0" rIns="0">
            <a:spAutoFit/>
          </a:bodyPr>
          <a:lstStyle/>
          <a:p>
            <a:pPr algn="l">
              <a:lnSpc>
                <a:spcPts val="5475"/>
              </a:lnSpc>
            </a:pPr>
            <a:r>
              <a:rPr lang="en-US" sz="5265">
                <a:solidFill>
                  <a:srgbClr val="1D4355"/>
                </a:solidFill>
                <a:latin typeface="Montserrat Classic Bold"/>
              </a:rPr>
              <a:t>3. Thiết kế Microservice</a:t>
            </a:r>
          </a:p>
        </p:txBody>
      </p:sp>
      <p:sp>
        <p:nvSpPr>
          <p:cNvPr name="TextBox 9" id="9"/>
          <p:cNvSpPr txBox="true"/>
          <p:nvPr/>
        </p:nvSpPr>
        <p:spPr>
          <a:xfrm rot="0">
            <a:off x="0" y="3160309"/>
            <a:ext cx="8115300" cy="3909232"/>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1D4355"/>
                </a:solidFill>
                <a:latin typeface="Montserrat"/>
              </a:rPr>
              <a:t>Xây dựng microservice bằng SOAP là khả thi, nhưng không phổ biến.</a:t>
            </a:r>
          </a:p>
          <a:p>
            <a:pPr algn="just" marL="690881" indent="-345440" lvl="1">
              <a:lnSpc>
                <a:spcPts val="4480"/>
              </a:lnSpc>
              <a:buFont typeface="Arial"/>
              <a:buChar char="•"/>
            </a:pPr>
            <a:r>
              <a:rPr lang="en-US" sz="3200">
                <a:solidFill>
                  <a:srgbClr val="1D4355"/>
                </a:solidFill>
                <a:latin typeface="Montserrat"/>
              </a:rPr>
              <a:t>SOAP có thể gây ra độ trễ và ảnh hưởng đến hiệu suất microservice.</a:t>
            </a:r>
          </a:p>
          <a:p>
            <a:pPr algn="just" marL="690881" indent="-345440" lvl="1">
              <a:lnSpc>
                <a:spcPts val="4480"/>
              </a:lnSpc>
              <a:buFont typeface="Arial"/>
              <a:buChar char="•"/>
            </a:pPr>
            <a:r>
              <a:rPr lang="en-US" sz="3200">
                <a:solidFill>
                  <a:srgbClr val="1D4355"/>
                </a:solidFill>
                <a:latin typeface="Montserrat"/>
              </a:rPr>
              <a:t>REST là lựa chọn tốt hơn cho microservice vì hiệu suất cao hơn.</a:t>
            </a:r>
          </a:p>
          <a:p>
            <a:pPr algn="just">
              <a:lnSpc>
                <a:spcPts val="4480"/>
              </a:lnSpc>
            </a:pPr>
          </a:p>
        </p:txBody>
      </p:sp>
    </p:spTree>
  </p:cSld>
  <p:clrMapOvr>
    <a:masterClrMapping/>
  </p:clrMapOvr>
  <p:transition spd="slow">
    <p:cover dir="l"/>
  </p:transition>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DAF_31IkcWc</dc:identifier>
  <dcterms:modified xsi:type="dcterms:W3CDTF">2011-08-01T06:04:30Z</dcterms:modified>
  <cp:revision>1</cp:revision>
  <dc:title>Chap 8: Service API and Contract Design with Web Services</dc:title>
</cp:coreProperties>
</file>